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8"/>
  </p:notesMasterIdLst>
  <p:sldIdLst>
    <p:sldId id="256" r:id="rId2"/>
    <p:sldId id="1131" r:id="rId3"/>
    <p:sldId id="1117" r:id="rId4"/>
    <p:sldId id="257" r:id="rId5"/>
    <p:sldId id="259" r:id="rId6"/>
    <p:sldId id="1069" r:id="rId7"/>
    <p:sldId id="258" r:id="rId8"/>
    <p:sldId id="260" r:id="rId9"/>
    <p:sldId id="265" r:id="rId10"/>
    <p:sldId id="1105" r:id="rId11"/>
    <p:sldId id="266" r:id="rId12"/>
    <p:sldId id="261" r:id="rId13"/>
    <p:sldId id="262" r:id="rId14"/>
    <p:sldId id="1130" r:id="rId15"/>
    <p:sldId id="1132" r:id="rId16"/>
    <p:sldId id="263" r:id="rId17"/>
    <p:sldId id="264" r:id="rId18"/>
    <p:sldId id="1102" r:id="rId19"/>
    <p:sldId id="1103" r:id="rId20"/>
    <p:sldId id="1104" r:id="rId21"/>
    <p:sldId id="1106" r:id="rId22"/>
    <p:sldId id="1009" r:id="rId23"/>
    <p:sldId id="1023" r:id="rId24"/>
    <p:sldId id="1116" r:id="rId25"/>
    <p:sldId id="1110" r:id="rId26"/>
    <p:sldId id="1107" r:id="rId27"/>
    <p:sldId id="1108" r:id="rId28"/>
    <p:sldId id="999" r:id="rId29"/>
    <p:sldId id="1111" r:id="rId30"/>
    <p:sldId id="972" r:id="rId31"/>
    <p:sldId id="1112" r:id="rId32"/>
    <p:sldId id="1073" r:id="rId33"/>
    <p:sldId id="1121" r:id="rId34"/>
    <p:sldId id="974" r:id="rId35"/>
    <p:sldId id="928" r:id="rId36"/>
    <p:sldId id="1114" r:id="rId37"/>
    <p:sldId id="1113" r:id="rId38"/>
    <p:sldId id="1123" r:id="rId39"/>
    <p:sldId id="1122" r:id="rId40"/>
    <p:sldId id="1109" r:id="rId41"/>
    <p:sldId id="267" r:id="rId42"/>
    <p:sldId id="268" r:id="rId43"/>
    <p:sldId id="269" r:id="rId44"/>
    <p:sldId id="270" r:id="rId45"/>
    <p:sldId id="1063" r:id="rId46"/>
    <p:sldId id="1125" r:id="rId47"/>
    <p:sldId id="1064" r:id="rId48"/>
    <p:sldId id="1133" r:id="rId49"/>
    <p:sldId id="1066" r:id="rId50"/>
    <p:sldId id="1065" r:id="rId51"/>
    <p:sldId id="1126" r:id="rId52"/>
    <p:sldId id="1119" r:id="rId53"/>
    <p:sldId id="1120" r:id="rId54"/>
    <p:sldId id="1067" r:id="rId55"/>
    <p:sldId id="1068" r:id="rId56"/>
    <p:sldId id="1028" r:id="rId57"/>
    <p:sldId id="1070" r:id="rId58"/>
    <p:sldId id="1071" r:id="rId59"/>
    <p:sldId id="280" r:id="rId60"/>
    <p:sldId id="271" r:id="rId61"/>
    <p:sldId id="272" r:id="rId62"/>
    <p:sldId id="273" r:id="rId63"/>
    <p:sldId id="274" r:id="rId64"/>
    <p:sldId id="275" r:id="rId65"/>
    <p:sldId id="276" r:id="rId66"/>
    <p:sldId id="277" r:id="rId67"/>
    <p:sldId id="278" r:id="rId68"/>
    <p:sldId id="279" r:id="rId69"/>
    <p:sldId id="1079" r:id="rId70"/>
    <p:sldId id="1001" r:id="rId71"/>
    <p:sldId id="1080" r:id="rId72"/>
    <p:sldId id="1002" r:id="rId73"/>
    <p:sldId id="1004" r:id="rId74"/>
    <p:sldId id="1081" r:id="rId75"/>
    <p:sldId id="1082" r:id="rId76"/>
    <p:sldId id="1083" r:id="rId77"/>
    <p:sldId id="1085" r:id="rId78"/>
    <p:sldId id="1018" r:id="rId79"/>
    <p:sldId id="1010" r:id="rId80"/>
    <p:sldId id="1086" r:id="rId81"/>
    <p:sldId id="1087" r:id="rId82"/>
    <p:sldId id="1088" r:id="rId83"/>
    <p:sldId id="1089" r:id="rId84"/>
    <p:sldId id="1090" r:id="rId85"/>
    <p:sldId id="1011" r:id="rId86"/>
    <p:sldId id="1127" r:id="rId87"/>
    <p:sldId id="1022" r:id="rId88"/>
    <p:sldId id="1024" r:id="rId89"/>
    <p:sldId id="1091" r:id="rId90"/>
    <p:sldId id="1128" r:id="rId91"/>
    <p:sldId id="386" r:id="rId92"/>
    <p:sldId id="387" r:id="rId93"/>
    <p:sldId id="435" r:id="rId94"/>
    <p:sldId id="436" r:id="rId95"/>
    <p:sldId id="395" r:id="rId96"/>
    <p:sldId id="1129" r:id="rId97"/>
    <p:sldId id="1092" r:id="rId98"/>
    <p:sldId id="1013" r:id="rId99"/>
    <p:sldId id="1014" r:id="rId100"/>
    <p:sldId id="1093" r:id="rId101"/>
    <p:sldId id="1094" r:id="rId102"/>
    <p:sldId id="1095" r:id="rId103"/>
    <p:sldId id="1096" r:id="rId104"/>
    <p:sldId id="1015" r:id="rId105"/>
    <p:sldId id="1016" r:id="rId106"/>
    <p:sldId id="1118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75"/>
    <p:restoredTop sz="96327"/>
  </p:normalViewPr>
  <p:slideViewPr>
    <p:cSldViewPr snapToGrid="0">
      <p:cViewPr varScale="1">
        <p:scale>
          <a:sx n="140" d="100"/>
          <a:sy n="140" d="100"/>
        </p:scale>
        <p:origin x="2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6/20/23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004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8861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545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83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020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25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7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ba703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124ba703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0007A-8F44-4841-AD4C-40FA56DDD2A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0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871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144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4392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88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hyperlink" Target="mailto:k.church@northeaster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HRanger/nodevectors/blob/master/nodevectors/prone.py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cgill.ca/~wlh/grl_book/files/GRL_Book.pdf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org/documentation/stable/reference/linalg.html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tree/main/doc/exercis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tree/main/slides/June21" TargetMode="External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kwchurch/JSALT_Better_Together/tree/main/doc/exercise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thomas-kuhn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tree/main/doc/exercise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arningmyturns.org/2017/06/a-computational-linguistic-farce-in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53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wchurch/JSALT_Better_Together/blob/main/doc/Notation.md" TargetMode="External"/><Relationship Id="rId13" Type="http://schemas.openxmlformats.org/officeDocument/2006/relationships/hyperlink" Target="https://github.com/kwchurch/JSALT_Better_Together/tree/main/doc/exercises" TargetMode="External"/><Relationship Id="rId3" Type="http://schemas.openxmlformats.org/officeDocument/2006/relationships/hyperlink" Target="https://jsalt2023.univ-lemans.fr/en/better-together-text-context.html" TargetMode="External"/><Relationship Id="rId7" Type="http://schemas.openxmlformats.org/officeDocument/2006/relationships/hyperlink" Target="https://docs.google.com/document/d/1rRRflCASHo7PFTBU6GqHK_g8twj1JgcXD8ijwpWY9m8/edit" TargetMode="External"/><Relationship Id="rId12" Type="http://schemas.openxmlformats.org/officeDocument/2006/relationships/hyperlink" Target="https://github.com/kwchurch/JSALT_Better_Together/blob/main/doc/Similar_Venues.md" TargetMode="External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kwchurch/JSALT_Better_Together/blob/main/slides" TargetMode="External"/><Relationship Id="rId11" Type="http://schemas.openxmlformats.org/officeDocument/2006/relationships/hyperlink" Target="https://docs.google.com/spreadsheets/d/1JMq-jR4M8KU119cvglUDmMwwzd60Z3vyvn3VqhPn9EY/view#gid=1450677429" TargetMode="External"/><Relationship Id="rId5" Type="http://schemas.openxmlformats.org/officeDocument/2006/relationships/hyperlink" Target="https://app.globus.org/file-manager?origin_id=1ef9019c-eac0-11ed-9ba9-c9bb788c490e&amp;origin_path=%2F%7E%2F" TargetMode="External"/><Relationship Id="rId10" Type="http://schemas.openxmlformats.org/officeDocument/2006/relationships/hyperlink" Target="https://github.com/kwchurch/JSALT_Better_Together/blob/main/examples/similar_documents/reading_list" TargetMode="External"/><Relationship Id="rId4" Type="http://schemas.openxmlformats.org/officeDocument/2006/relationships/hyperlink" Target="https://northeastern.zoom.us/j/8963791015" TargetMode="External"/><Relationship Id="rId9" Type="http://schemas.openxmlformats.org/officeDocument/2006/relationships/hyperlink" Target="https://github.com/kwchurch/JSALT_Better_Together/blob/main/doc/deliverables.md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ACL2022_deepnets_tutoria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kwchurch/ACL2022_deepnets_tutorial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-stanford.github.io/cs224w-notes/machine-learning-with-networks/graph-neural-networks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ann-benchmarks.com/" TargetMode="External"/><Relationship Id="rId2" Type="http://schemas.openxmlformats.org/officeDocument/2006/relationships/hyperlink" Target="https://pypi.org/project/annoy/1.0.3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wordvec.colorado.edu/papers/Deerwester_1990.pdf" TargetMode="Externa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3.pd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scikit-learn.org/stable/modules/generated/sklearn.cluster.KMeans.html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hyperlink" Target="https://www.cs.mcgill.ca/~wlh/grl_book/files/GRL_Book.pdf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Natural Language Processing, Deep Nets, Linear Algebra and Information Retrieval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Kenneth Church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b="0" i="0" dirty="0">
                <a:solidFill>
                  <a:srgbClr val="2B3A6C"/>
                </a:solidFill>
                <a:effectLst/>
                <a:latin typeface="Yantramanav"/>
              </a:rPr>
              <a:t>Northeastern University</a:t>
            </a:r>
          </a:p>
          <a:p>
            <a:r>
              <a:rPr lang="en-US" dirty="0">
                <a:solidFill>
                  <a:srgbClr val="2B3A6C"/>
                </a:solidFill>
                <a:latin typeface="Yantramanav"/>
                <a:hlinkClick r:id="rId2"/>
              </a:rPr>
              <a:t>k.church@northeastern.edu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Wednesday, June 21</a:t>
            </a:r>
          </a:p>
          <a:p>
            <a:r>
              <a:rPr lang="en-US" dirty="0">
                <a:hlinkClick r:id="rId3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12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3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13" name="Google Shape;259;p22">
            <a:extLst>
              <a:ext uri="{FF2B5EF4-FFF2-40B4-BE49-F238E27FC236}">
                <a16:creationId xmlns:a16="http://schemas.microsoft.com/office/drawing/2014/main" id="{C02DDC11-6594-137B-D4C7-77BE2F5A25BD}"/>
              </a:ext>
            </a:extLst>
          </p:cNvPr>
          <p:cNvSpPr/>
          <p:nvPr/>
        </p:nvSpPr>
        <p:spPr>
          <a:xfrm>
            <a:off x="3848184" y="1804988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59;p22">
            <a:extLst>
              <a:ext uri="{FF2B5EF4-FFF2-40B4-BE49-F238E27FC236}">
                <a16:creationId xmlns:a16="http://schemas.microsoft.com/office/drawing/2014/main" id="{EC6ED971-81A0-4B54-61BC-68317AA57707}"/>
              </a:ext>
            </a:extLst>
          </p:cNvPr>
          <p:cNvSpPr/>
          <p:nvPr/>
        </p:nvSpPr>
        <p:spPr>
          <a:xfrm>
            <a:off x="5280744" y="5558382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59;p22">
            <a:extLst>
              <a:ext uri="{FF2B5EF4-FFF2-40B4-BE49-F238E27FC236}">
                <a16:creationId xmlns:a16="http://schemas.microsoft.com/office/drawing/2014/main" id="{E7A08647-97F1-F892-D779-29EF03724795}"/>
              </a:ext>
            </a:extLst>
          </p:cNvPr>
          <p:cNvSpPr/>
          <p:nvPr/>
        </p:nvSpPr>
        <p:spPr>
          <a:xfrm>
            <a:off x="4104452" y="6369033"/>
            <a:ext cx="1752062" cy="355011"/>
          </a:xfrm>
          <a:prstGeom prst="wedgeRoundRectCallout">
            <a:avLst>
              <a:gd name="adj1" fmla="val -81132"/>
              <a:gd name="adj2" fmla="val -1064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59;p22">
            <a:extLst>
              <a:ext uri="{FF2B5EF4-FFF2-40B4-BE49-F238E27FC236}">
                <a16:creationId xmlns:a16="http://schemas.microsoft.com/office/drawing/2014/main" id="{F8881136-49E6-A3C9-DC33-56FD84D2370C}"/>
              </a:ext>
            </a:extLst>
          </p:cNvPr>
          <p:cNvSpPr/>
          <p:nvPr/>
        </p:nvSpPr>
        <p:spPr>
          <a:xfrm>
            <a:off x="6353292" y="1541492"/>
            <a:ext cx="1752062" cy="355011"/>
          </a:xfrm>
          <a:prstGeom prst="wedgeRoundRectCallout">
            <a:avLst>
              <a:gd name="adj1" fmla="val 68976"/>
              <a:gd name="adj2" fmla="val -597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59;p22">
            <a:extLst>
              <a:ext uri="{FF2B5EF4-FFF2-40B4-BE49-F238E27FC236}">
                <a16:creationId xmlns:a16="http://schemas.microsoft.com/office/drawing/2014/main" id="{E4720626-CF4F-3492-4A8B-94EEDCC0CF77}"/>
              </a:ext>
            </a:extLst>
          </p:cNvPr>
          <p:cNvSpPr/>
          <p:nvPr/>
        </p:nvSpPr>
        <p:spPr>
          <a:xfrm>
            <a:off x="6318068" y="3231696"/>
            <a:ext cx="1752062" cy="355011"/>
          </a:xfrm>
          <a:prstGeom prst="wedgeRoundRectCallout">
            <a:avLst>
              <a:gd name="adj1" fmla="val 74941"/>
              <a:gd name="adj2" fmla="val -1800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59;p22">
            <a:extLst>
              <a:ext uri="{FF2B5EF4-FFF2-40B4-BE49-F238E27FC236}">
                <a16:creationId xmlns:a16="http://schemas.microsoft.com/office/drawing/2014/main" id="{DF7E85F4-A12F-D80D-3894-2FD653DCB53F}"/>
              </a:ext>
            </a:extLst>
          </p:cNvPr>
          <p:cNvSpPr/>
          <p:nvPr/>
        </p:nvSpPr>
        <p:spPr>
          <a:xfrm>
            <a:off x="6318068" y="3231695"/>
            <a:ext cx="1752062" cy="355011"/>
          </a:xfrm>
          <a:prstGeom prst="wedgeRoundRectCallout">
            <a:avLst>
              <a:gd name="adj1" fmla="val 74941"/>
              <a:gd name="adj2" fmla="val 2860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59;p22">
            <a:extLst>
              <a:ext uri="{FF2B5EF4-FFF2-40B4-BE49-F238E27FC236}">
                <a16:creationId xmlns:a16="http://schemas.microsoft.com/office/drawing/2014/main" id="{2DE0F38B-EF53-9459-C844-74C53654B1B8}"/>
              </a:ext>
            </a:extLst>
          </p:cNvPr>
          <p:cNvSpPr/>
          <p:nvPr/>
        </p:nvSpPr>
        <p:spPr>
          <a:xfrm>
            <a:off x="6318068" y="3231694"/>
            <a:ext cx="1752062" cy="355011"/>
          </a:xfrm>
          <a:prstGeom prst="wedgeRoundRectCallout">
            <a:avLst>
              <a:gd name="adj1" fmla="val 72704"/>
              <a:gd name="adj2" fmla="val 1132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318068" y="3225858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59;p22">
            <a:extLst>
              <a:ext uri="{FF2B5EF4-FFF2-40B4-BE49-F238E27FC236}">
                <a16:creationId xmlns:a16="http://schemas.microsoft.com/office/drawing/2014/main" id="{D8609EE6-72CF-73CD-7951-C6447166E148}"/>
              </a:ext>
            </a:extLst>
          </p:cNvPr>
          <p:cNvSpPr/>
          <p:nvPr/>
        </p:nvSpPr>
        <p:spPr>
          <a:xfrm>
            <a:off x="6131128" y="4918079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59;p22">
            <a:extLst>
              <a:ext uri="{FF2B5EF4-FFF2-40B4-BE49-F238E27FC236}">
                <a16:creationId xmlns:a16="http://schemas.microsoft.com/office/drawing/2014/main" id="{29CCB9D6-FB81-221E-46A4-3DFBB6EBDC75}"/>
              </a:ext>
            </a:extLst>
          </p:cNvPr>
          <p:cNvSpPr/>
          <p:nvPr/>
        </p:nvSpPr>
        <p:spPr>
          <a:xfrm>
            <a:off x="6140656" y="4906705"/>
            <a:ext cx="1752062" cy="355011"/>
          </a:xfrm>
          <a:prstGeom prst="wedgeRoundRectCallout">
            <a:avLst>
              <a:gd name="adj1" fmla="val 82397"/>
              <a:gd name="adj2" fmla="val 21381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59;p22">
            <a:extLst>
              <a:ext uri="{FF2B5EF4-FFF2-40B4-BE49-F238E27FC236}">
                <a16:creationId xmlns:a16="http://schemas.microsoft.com/office/drawing/2014/main" id="{E2517CEB-875C-8DA4-ED0F-705799699F7B}"/>
              </a:ext>
            </a:extLst>
          </p:cNvPr>
          <p:cNvSpPr/>
          <p:nvPr/>
        </p:nvSpPr>
        <p:spPr>
          <a:xfrm>
            <a:off x="10828104" y="1075100"/>
            <a:ext cx="967656" cy="448492"/>
          </a:xfrm>
          <a:prstGeom prst="wedgeRoundRectCallout">
            <a:avLst>
              <a:gd name="adj1" fmla="val -113184"/>
              <a:gd name="adj2" fmla="val -4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68327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2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731510-AE7D-180E-953D-0BDB8C9D5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1141" y="1978514"/>
            <a:ext cx="1039465" cy="489041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pic>
        <p:nvPicPr>
          <p:cNvPr id="27" name="Content Placeholder 26" descr="A picture containing text, paper, font, black and white&#10;&#10;Description automatically generated">
            <a:extLst>
              <a:ext uri="{FF2B5EF4-FFF2-40B4-BE49-F238E27FC236}">
                <a16:creationId xmlns:a16="http://schemas.microsoft.com/office/drawing/2014/main" id="{792DDC4C-861A-7662-54D3-5CA16DA103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694580" y="1027905"/>
            <a:ext cx="4251653" cy="8053133"/>
          </a:xfrm>
        </p:spPr>
      </p:pic>
      <p:pic>
        <p:nvPicPr>
          <p:cNvPr id="29" name="Picture 28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14D3633-B4E7-C43F-4F48-E219589A0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633" y="48056"/>
            <a:ext cx="4419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370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219836" y="4179267"/>
            <a:ext cx="1308590" cy="355011"/>
          </a:xfrm>
          <a:prstGeom prst="wedgeRoundRectCallout">
            <a:avLst>
              <a:gd name="adj1" fmla="val 122575"/>
              <a:gd name="adj2" fmla="val -450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Eqn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(11)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7" descr="A picture containing text, font, handwriting, white&#10;&#10;Description automatically generated">
            <a:extLst>
              <a:ext uri="{FF2B5EF4-FFF2-40B4-BE49-F238E27FC236}">
                <a16:creationId xmlns:a16="http://schemas.microsoft.com/office/drawing/2014/main" id="{3783B8F5-1386-C888-4397-BC7B641F5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6235" y="69261"/>
            <a:ext cx="4419600" cy="2603500"/>
          </a:xfrm>
        </p:spPr>
      </p:pic>
      <p:pic>
        <p:nvPicPr>
          <p:cNvPr id="11" name="Picture 10" descr="A picture containing text, font, screenshot, black and white&#10;&#10;Description automatically generated">
            <a:extLst>
              <a:ext uri="{FF2B5EF4-FFF2-40B4-BE49-F238E27FC236}">
                <a16:creationId xmlns:a16="http://schemas.microsoft.com/office/drawing/2014/main" id="{ADD1EB1D-94F6-271C-4FCE-7D15A42FB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97" y="2535827"/>
            <a:ext cx="4318000" cy="4076700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466C2C82-98A7-526A-922D-9475EB98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966" y="250825"/>
            <a:ext cx="1589817" cy="870065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CD1737E-2373-CCC8-CFE9-D14DDEDBD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6460" y="6471580"/>
            <a:ext cx="5157787" cy="823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59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D559-DFDC-F31A-9BC5-564B296F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D828A7-FBA3-9F1F-A254-5779A791D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Theory: Exactly what is </a:t>
            </a:r>
            <a:r>
              <a:rPr lang="en-US" dirty="0" err="1"/>
              <a:t>ProNE</a:t>
            </a:r>
            <a:r>
              <a:rPr lang="en-US" dirty="0"/>
              <a:t> computing?</a:t>
            </a:r>
          </a:p>
          <a:p>
            <a:pPr lvl="1"/>
            <a:r>
              <a:rPr lang="en-US" dirty="0"/>
              <a:t>How does the final embedding relate to distances in graph?</a:t>
            </a:r>
          </a:p>
          <a:p>
            <a:pPr lvl="1"/>
            <a:r>
              <a:rPr lang="en-US" dirty="0"/>
              <a:t>What is the Chebyshev approximating?</a:t>
            </a:r>
          </a:p>
          <a:p>
            <a:r>
              <a:rPr lang="en-US" dirty="0"/>
              <a:t>Systems: Speedups</a:t>
            </a:r>
          </a:p>
          <a:p>
            <a:pPr lvl="1"/>
            <a:r>
              <a:rPr lang="en-US" dirty="0"/>
              <a:t>I have separated </a:t>
            </a:r>
            <a:r>
              <a:rPr lang="en-US" dirty="0" err="1"/>
              <a:t>prefactoring</a:t>
            </a:r>
            <a:r>
              <a:rPr lang="en-US" dirty="0"/>
              <a:t> and each step in the loop into separate </a:t>
            </a:r>
            <a:r>
              <a:rPr lang="en-US" dirty="0" err="1"/>
              <a:t>slurm</a:t>
            </a:r>
            <a:r>
              <a:rPr lang="en-US" dirty="0"/>
              <a:t> jobs to support checkpointing.</a:t>
            </a:r>
          </a:p>
          <a:p>
            <a:pPr lvl="1"/>
            <a:r>
              <a:rPr lang="en-US" dirty="0"/>
              <a:t>We have constraints on time and memory on our cluster</a:t>
            </a:r>
          </a:p>
          <a:p>
            <a:pPr lvl="1"/>
            <a:r>
              <a:rPr lang="en-US" dirty="0" err="1"/>
              <a:t>Prefactoring</a:t>
            </a:r>
            <a:r>
              <a:rPr lang="en-US" dirty="0"/>
              <a:t> uses less memory than Chebyshev</a:t>
            </a:r>
          </a:p>
          <a:p>
            <a:pPr lvl="2"/>
            <a:r>
              <a:rPr lang="en-US" dirty="0"/>
              <a:t>Because there are fewer dense matrices</a:t>
            </a:r>
          </a:p>
          <a:p>
            <a:pPr lvl="1"/>
            <a:r>
              <a:rPr lang="en-US" dirty="0"/>
              <a:t>Calling garbage collector can remove some large dense matrices</a:t>
            </a:r>
          </a:p>
          <a:p>
            <a:pPr lvl="1"/>
            <a:r>
              <a:rPr lang="en-US" dirty="0"/>
              <a:t>Are there opportunities for multi-threading, GPUs, C, </a:t>
            </a:r>
            <a:r>
              <a:rPr lang="en-US" dirty="0" err="1"/>
              <a:t>cuda</a:t>
            </a:r>
            <a:r>
              <a:rPr lang="en-US" dirty="0"/>
              <a:t>, tiling matrices?</a:t>
            </a:r>
          </a:p>
        </p:txBody>
      </p:sp>
    </p:spTree>
    <p:extLst>
      <p:ext uri="{BB962C8B-B14F-4D97-AF65-F5344CB8AC3E}">
        <p14:creationId xmlns:p14="http://schemas.microsoft.com/office/powerpoint/2010/main" val="1972875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313BE0C1-1821-EABC-16B6-5F8F08F3A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6747"/>
            <a:ext cx="8054591" cy="51113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4187F-5411-A375-75ED-2D59BA53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Laplacians and Spectral Clustering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https://www.cs.mcgill.ca/~wlh/grl_book/files/GRL_Book.pdf</a:t>
            </a:r>
            <a:r>
              <a:rPr lang="en-US" sz="3200" dirty="0"/>
              <a:t> </a:t>
            </a:r>
          </a:p>
        </p:txBody>
      </p:sp>
      <p:sp>
        <p:nvSpPr>
          <p:cNvPr id="6" name="Google Shape;259;p22">
            <a:extLst>
              <a:ext uri="{FF2B5EF4-FFF2-40B4-BE49-F238E27FC236}">
                <a16:creationId xmlns:a16="http://schemas.microsoft.com/office/drawing/2014/main" id="{0E5A65CF-D679-E4F4-1C7C-29CCBCAAB987}"/>
              </a:ext>
            </a:extLst>
          </p:cNvPr>
          <p:cNvSpPr/>
          <p:nvPr/>
        </p:nvSpPr>
        <p:spPr>
          <a:xfrm>
            <a:off x="8842549" y="4636853"/>
            <a:ext cx="2692959" cy="2010131"/>
          </a:xfrm>
          <a:prstGeom prst="wedgeRoundRectCallout">
            <a:avLst>
              <a:gd name="adj1" fmla="val -118134"/>
              <a:gd name="adj2" fmla="val 4219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K-means is useful on many embeddings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(Specter)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3426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3135-EF65-1D48-9DA0-772CC1E0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455D-B834-CA56-879A-49C64FC8F5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  <a:p>
            <a:r>
              <a:rPr lang="en-US" dirty="0"/>
              <a:t>K-means</a:t>
            </a:r>
          </a:p>
          <a:p>
            <a:pPr lvl="1"/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Graph Cuts, </a:t>
            </a:r>
            <a:r>
              <a:rPr lang="en-US" dirty="0" err="1"/>
              <a:t>RatioCut</a:t>
            </a:r>
            <a:r>
              <a:rPr lang="en-US" dirty="0"/>
              <a:t>, Diameter, Conductance</a:t>
            </a:r>
          </a:p>
          <a:p>
            <a:r>
              <a:rPr lang="en-US" dirty="0"/>
              <a:t>Sparse matrix packages:</a:t>
            </a:r>
          </a:p>
          <a:p>
            <a:pPr lvl="1"/>
            <a:r>
              <a:rPr lang="en-US" dirty="0" err="1"/>
              <a:t>scipy.sparse</a:t>
            </a:r>
            <a:endParaRPr lang="en-US" dirty="0"/>
          </a:p>
          <a:p>
            <a:pPr lvl="1"/>
            <a:r>
              <a:rPr lang="en-US" dirty="0" err="1"/>
              <a:t>networkx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DAE83F-E140-564E-CD62-E6A02CB011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1182" y="212865"/>
            <a:ext cx="4817552" cy="4351338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A3BF2F-FA11-A96A-51CD-B1896E74F8AE}"/>
              </a:ext>
            </a:extLst>
          </p:cNvPr>
          <p:cNvSpPr txBox="1"/>
          <p:nvPr/>
        </p:nvSpPr>
        <p:spPr>
          <a:xfrm>
            <a:off x="70342" y="6300392"/>
            <a:ext cx="6491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https://networkx.org/documentation/stable/reference/linalg.html</a:t>
            </a:r>
            <a:r>
              <a:rPr lang="en-US" dirty="0"/>
              <a:t> 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69F119-EE63-D22C-57BD-B955329B0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135" y="3209173"/>
            <a:ext cx="5181599" cy="34605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08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3C2C-7BBF-470D-7E66-4280152F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Exercises (Lab for for this afternoon)</a:t>
            </a:r>
            <a:br>
              <a:rPr lang="en-US" dirty="0"/>
            </a:br>
            <a:r>
              <a:rPr lang="en-US" sz="2700" dirty="0">
                <a:hlinkClick r:id="rId2"/>
              </a:rPr>
              <a:t>https://github.com/kwchurch/JSALT_Better_Together/tree/main/doc/exercises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E27A-4144-E34A-A185-8F2F0A91F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 usage of </a:t>
            </a:r>
          </a:p>
          <a:p>
            <a:pPr lvl="1"/>
            <a:r>
              <a:rPr lang="en-US" dirty="0"/>
              <a:t>Semantic Scholar’s API</a:t>
            </a:r>
          </a:p>
          <a:p>
            <a:pPr lvl="2"/>
            <a:r>
              <a:rPr lang="en-US" dirty="0"/>
              <a:t>Input: paper ids</a:t>
            </a:r>
          </a:p>
          <a:p>
            <a:pPr lvl="2"/>
            <a:r>
              <a:rPr lang="en-US" dirty="0"/>
              <a:t>Outputs: titles, abstracts, more ids, references, citations, embeddings</a:t>
            </a:r>
          </a:p>
          <a:p>
            <a:pPr lvl="1"/>
            <a:r>
              <a:rPr lang="en-US" dirty="0"/>
              <a:t>Models on </a:t>
            </a:r>
            <a:r>
              <a:rPr lang="en-US" dirty="0" err="1"/>
              <a:t>HuggingFace</a:t>
            </a:r>
            <a:endParaRPr lang="en-US" dirty="0"/>
          </a:p>
          <a:p>
            <a:pPr lvl="2"/>
            <a:r>
              <a:rPr lang="en-US" dirty="0"/>
              <a:t>Input: titles + abstracts</a:t>
            </a:r>
          </a:p>
          <a:p>
            <a:pPr lvl="2"/>
            <a:r>
              <a:rPr lang="en-US" dirty="0"/>
              <a:t>Output: vectors (embeddings)</a:t>
            </a:r>
          </a:p>
          <a:p>
            <a:r>
              <a:rPr lang="en-US" dirty="0"/>
              <a:t>Dimension Reduction (Singular Value Decomposition (SVD))</a:t>
            </a:r>
          </a:p>
          <a:p>
            <a:pPr lvl="1"/>
            <a:r>
              <a:rPr lang="en-US" dirty="0"/>
              <a:t>Reduce BERT vectors from 768 dimensions to 2 dimensions (for plotting)</a:t>
            </a:r>
          </a:p>
          <a:p>
            <a:r>
              <a:rPr lang="en-US" dirty="0"/>
              <a:t>Replicate the centroid assumption</a:t>
            </a:r>
          </a:p>
          <a:p>
            <a:pPr lvl="1"/>
            <a:r>
              <a:rPr lang="en-US" dirty="0"/>
              <a:t>Centroid Assumption: vector of a doc is close to centroid of its 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2077-537E-B861-B9F7-5DA8C68A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4B2ED-5905-73F4-8AB0-159B457E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5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Approximate Nearest Neighbors</a:t>
                </a:r>
              </a:p>
              <a:p>
                <a:pPr lvl="1"/>
                <a:r>
                  <a:rPr lang="en-US" dirty="0"/>
                  <a:t>Cannot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can find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Web search &gt;&gt; Enterprise</a:t>
                </a:r>
              </a:p>
              <a:p>
                <a:pPr lvl="1"/>
                <a:r>
                  <a:rPr lang="en-US" dirty="0"/>
                  <a:t>Easier to find stuff in large graphs</a:t>
                </a:r>
              </a:p>
              <a:p>
                <a:pPr lvl="1"/>
                <a:r>
                  <a:rPr lang="en-US" dirty="0"/>
                  <a:t>than small graphs (enterprise)</a:t>
                </a:r>
              </a:p>
              <a:p>
                <a:r>
                  <a:rPr lang="en-US" dirty="0"/>
                  <a:t>Network Effects (Metcalfe’s Law)</a:t>
                </a:r>
              </a:p>
              <a:p>
                <a:pPr lvl="1"/>
                <a:r>
                  <a:rPr lang="en-US" dirty="0"/>
                  <a:t>Rich get richer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79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71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1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56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25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BAFCF8-EEA3-34FF-BD0B-76E64643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476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Timeliness</a:t>
            </a:r>
          </a:p>
          <a:p>
            <a:pPr lvl="1"/>
            <a:r>
              <a:rPr lang="en-US" sz="2800" dirty="0"/>
              <a:t>Web companies keep indexes up to date (web is a moving target)</a:t>
            </a:r>
          </a:p>
          <a:p>
            <a:pPr lvl="1"/>
            <a:r>
              <a:rPr lang="en-US" sz="2800" dirty="0"/>
              <a:t>Ditto for Academic Search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48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873-DFE4-FE78-B581-8BA7C12D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Value: Author Contributions + Audience Appreciation</a:t>
            </a:r>
            <a:br>
              <a:rPr lang="en-US" sz="4000" dirty="0"/>
            </a:br>
            <a:r>
              <a:rPr lang="en-US" sz="4000" dirty="0"/>
              <a:t>(Literature is a conversation, like social media)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F6A21-D064-D9B1-FBBF-786A8F0D5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 Contributions</a:t>
            </a:r>
          </a:p>
          <a:p>
            <a:pPr lvl="1"/>
            <a:r>
              <a:rPr lang="en-US" dirty="0"/>
              <a:t>Time Invariant</a:t>
            </a:r>
          </a:p>
          <a:p>
            <a:pPr lvl="1"/>
            <a:r>
              <a:rPr lang="en-US" dirty="0"/>
              <a:t>Does not change after publication</a:t>
            </a:r>
          </a:p>
          <a:p>
            <a:r>
              <a:rPr lang="en-US" dirty="0"/>
              <a:t>Audience Appreciation</a:t>
            </a:r>
          </a:p>
          <a:p>
            <a:pPr lvl="1"/>
            <a:r>
              <a:rPr lang="en-US" dirty="0"/>
              <a:t>Evolves over time</a:t>
            </a:r>
          </a:p>
          <a:p>
            <a:pPr lvl="1"/>
            <a:r>
              <a:rPr lang="en-US" dirty="0"/>
              <a:t>Behavioral Signals</a:t>
            </a:r>
          </a:p>
          <a:p>
            <a:pPr lvl="2"/>
            <a:r>
              <a:rPr lang="en-US" dirty="0"/>
              <a:t>Views</a:t>
            </a:r>
          </a:p>
          <a:p>
            <a:pPr lvl="2"/>
            <a:r>
              <a:rPr lang="en-US" dirty="0"/>
              <a:t>Citations</a:t>
            </a:r>
          </a:p>
        </p:txBody>
      </p:sp>
      <p:pic>
        <p:nvPicPr>
          <p:cNvPr id="14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29FD0CD3-55A8-DCDB-13B3-DD2570C90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759" y="3429000"/>
            <a:ext cx="7509092" cy="3063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5CAE-F0AE-C05F-9F48-4DE2DD3D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684-EEDF-7FA0-EB87-A19DCCC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  <p:pic>
        <p:nvPicPr>
          <p:cNvPr id="16" name="Picture 1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6526378-7E19-E707-3412-320D41D3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1783720"/>
            <a:ext cx="6073446" cy="158379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CBD77A7D-C7AA-16B1-27ED-EABE17720358}"/>
              </a:ext>
            </a:extLst>
          </p:cNvPr>
          <p:cNvSpPr/>
          <p:nvPr/>
        </p:nvSpPr>
        <p:spPr>
          <a:xfrm rot="10800000">
            <a:off x="7649429" y="45278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69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/>
                <a:r>
                  <a:rPr lang="en-US" dirty="0"/>
                  <a:t>Audience appreciation (subsequent literature, secondary sources)</a:t>
                </a:r>
              </a:p>
              <a:p>
                <a:pPr lvl="2"/>
                <a:r>
                  <a:rPr lang="en-US" dirty="0"/>
                  <a:t>Citing sentences in subsequent literature explain why</a:t>
                </a:r>
              </a:p>
              <a:p>
                <a:pPr lvl="2"/>
                <a:r>
                  <a:rPr lang="en-US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534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GitHub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https://github.com/kwchurch/JSALT_Better_Together</a:t>
            </a:r>
            <a:r>
              <a:rPr lang="en-US" sz="36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0039E-0092-A735-5F35-793B02EB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5546" cy="4351338"/>
          </a:xfrm>
        </p:spPr>
        <p:txBody>
          <a:bodyPr/>
          <a:lstStyle/>
          <a:p>
            <a:r>
              <a:rPr lang="en-US" dirty="0"/>
              <a:t>Slides</a:t>
            </a:r>
          </a:p>
          <a:p>
            <a:pPr lvl="1"/>
            <a:r>
              <a:rPr lang="en-US" dirty="0">
                <a:hlinkClick r:id="rId3"/>
              </a:rPr>
              <a:t>https://github.com/kwchurch/JSALT_Better_Together/tree/main/slides/June21</a:t>
            </a:r>
            <a:endParaRPr lang="en-US" dirty="0"/>
          </a:p>
          <a:p>
            <a:r>
              <a:rPr lang="en-US" dirty="0"/>
              <a:t>Exercises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4"/>
              </a:rPr>
              <a:t>https://github.com/kwchurch/JSALT_Better_Together/tree/main/doc/exercises</a:t>
            </a:r>
            <a:r>
              <a:rPr lang="en-US" dirty="0"/>
              <a:t> </a:t>
            </a:r>
          </a:p>
          <a:p>
            <a:r>
              <a:rPr lang="en-US" dirty="0"/>
              <a:t>Code</a:t>
            </a:r>
          </a:p>
          <a:p>
            <a:pPr lvl="1"/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13F9B02-750E-435D-D0FB-3F84345CA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4571806"/>
            <a:ext cx="7772400" cy="192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502F-B0A4-EEE6-0080-1F67B3A9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are some papers cited more than others?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3EED2-2563-09E5-35D7-27C47344D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Word2Vec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Word2vec is not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the first,</a:t>
            </a:r>
            <a:r>
              <a:rPr lang="en-US" b="0" i="0" u="none" strike="noStrike" dirty="0">
                <a:solidFill>
                  <a:srgbClr val="006FCA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last or best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to discuss 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vector spaces, embeddings, analogies, similarity metrics, etc.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But word2vec is simple and accessible.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Anyone can download the code and use it in their next paper.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Any many do (for better and for worse).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73A9-FD00-B9EE-2968-3A857E38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8AC8B-EA41-2F94-8FEE-8114423D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9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4D35-739D-088C-DFD9-0FCD183B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446"/>
          </a:xfrm>
        </p:spPr>
        <p:txBody>
          <a:bodyPr/>
          <a:lstStyle/>
          <a:p>
            <a:r>
              <a:rPr lang="en-US" dirty="0"/>
              <a:t>Word2Vec: Analogies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23160-77E9-45C7-0A08-4CF111ECC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36714-F56C-C8A0-EE8C-0957DCFD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2C3000-011C-4AA2-60D4-ECE0E39788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06" y="2110986"/>
            <a:ext cx="714601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3D0842D-9494-71A9-6F12-E2B06498D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15"/>
          <a:stretch/>
        </p:blipFill>
        <p:spPr bwMode="auto">
          <a:xfrm>
            <a:off x="922906" y="2562181"/>
            <a:ext cx="1120403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82F64A6-4DC4-1DD3-8046-3D08053AB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7" r="-49"/>
          <a:stretch/>
        </p:blipFill>
        <p:spPr bwMode="auto">
          <a:xfrm>
            <a:off x="2043309" y="2562181"/>
            <a:ext cx="4800826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65F749-7A51-C043-D160-A3D7839588A2}"/>
              </a:ext>
            </a:extLst>
          </p:cNvPr>
          <p:cNvSpPr/>
          <p:nvPr/>
        </p:nvSpPr>
        <p:spPr>
          <a:xfrm>
            <a:off x="5856396" y="1434273"/>
            <a:ext cx="1244394" cy="570734"/>
          </a:xfrm>
          <a:prstGeom prst="wedgeRoundRectCallout">
            <a:avLst>
              <a:gd name="adj1" fmla="val -84112"/>
              <a:gd name="adj2" fmla="val 7328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7542BE52-CA43-9E65-F080-B46D574BEB46}"/>
              </a:ext>
            </a:extLst>
          </p:cNvPr>
          <p:cNvSpPr/>
          <p:nvPr/>
        </p:nvSpPr>
        <p:spPr>
          <a:xfrm>
            <a:off x="5856396" y="1410671"/>
            <a:ext cx="1244394" cy="570734"/>
          </a:xfrm>
          <a:prstGeom prst="wedgeRoundRectCallout">
            <a:avLst>
              <a:gd name="adj1" fmla="val 19776"/>
              <a:gd name="adj2" fmla="val 7991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BFDBB990-037B-6C30-227B-F3FD0AFDF054}"/>
              </a:ext>
            </a:extLst>
          </p:cNvPr>
          <p:cNvSpPr/>
          <p:nvPr/>
        </p:nvSpPr>
        <p:spPr>
          <a:xfrm>
            <a:off x="5862702" y="1418041"/>
            <a:ext cx="1244394" cy="570734"/>
          </a:xfrm>
          <a:prstGeom prst="wedgeRoundRectCallout">
            <a:avLst>
              <a:gd name="adj1" fmla="val 84135"/>
              <a:gd name="adj2" fmla="val 7659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70AD6ED-6D97-2B31-8E70-C7CE85C4DC42}"/>
              </a:ext>
            </a:extLst>
          </p:cNvPr>
          <p:cNvSpPr/>
          <p:nvPr/>
        </p:nvSpPr>
        <p:spPr>
          <a:xfrm>
            <a:off x="3328658" y="1642890"/>
            <a:ext cx="858664" cy="433772"/>
          </a:xfrm>
          <a:prstGeom prst="wedgeRoundRectCallout">
            <a:avLst>
              <a:gd name="adj1" fmla="val 27704"/>
              <a:gd name="adj2" fmla="val 6810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</a:t>
            </a:r>
            <a:endParaRPr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C7FD78-EC7B-B8AF-685D-A852E1E2224C}"/>
              </a:ext>
            </a:extLst>
          </p:cNvPr>
          <p:cNvSpPr txBox="1">
            <a:spLocks/>
          </p:cNvSpPr>
          <p:nvPr/>
        </p:nvSpPr>
        <p:spPr>
          <a:xfrm>
            <a:off x="7788166" y="75674"/>
            <a:ext cx="4281914" cy="151435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u="sng" dirty="0"/>
              <a:t>man</a:t>
            </a:r>
            <a:r>
              <a:rPr lang="en-US" b="1" dirty="0"/>
              <a:t> is to </a:t>
            </a:r>
            <a:r>
              <a:rPr lang="en-US" b="1" i="1" u="sng" dirty="0"/>
              <a:t>woman</a:t>
            </a:r>
          </a:p>
          <a:p>
            <a:pPr algn="ctr"/>
            <a:r>
              <a:rPr lang="en-US" b="1" dirty="0"/>
              <a:t>as </a:t>
            </a:r>
            <a:r>
              <a:rPr lang="en-US" b="1" i="1" u="sng" dirty="0"/>
              <a:t>king</a:t>
            </a:r>
            <a:r>
              <a:rPr lang="en-US" b="1" dirty="0"/>
              <a:t> is to ???</a:t>
            </a:r>
          </a:p>
        </p:txBody>
      </p: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BE2A0A7C-2D69-62DF-1504-73AF1DF9434B}"/>
              </a:ext>
            </a:extLst>
          </p:cNvPr>
          <p:cNvSpPr/>
          <p:nvPr/>
        </p:nvSpPr>
        <p:spPr>
          <a:xfrm>
            <a:off x="7235120" y="2681771"/>
            <a:ext cx="4834960" cy="1139791"/>
          </a:xfrm>
          <a:prstGeom prst="wedgeRoundRectCallout">
            <a:avLst>
              <a:gd name="adj1" fmla="val -59422"/>
              <a:gd name="adj2" fmla="val -2804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Paradigm Shift: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Features </a:t>
            </a: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</a:t>
            </a: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Word Associations</a:t>
            </a:r>
            <a:endParaRPr sz="2400" dirty="0"/>
          </a:p>
        </p:txBody>
      </p:sp>
      <p:pic>
        <p:nvPicPr>
          <p:cNvPr id="15" name="Picture 14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477ABEBB-53B1-66D4-15A9-E0F628450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34"/>
          <a:stretch/>
        </p:blipFill>
        <p:spPr>
          <a:xfrm>
            <a:off x="7155742" y="3950911"/>
            <a:ext cx="4800826" cy="1924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2259A-7B6B-EFB3-E83D-9A9F5DB830CF}"/>
                  </a:ext>
                </a:extLst>
              </p:cNvPr>
              <p:cNvSpPr txBox="1"/>
              <p:nvPr/>
            </p:nvSpPr>
            <p:spPr>
              <a:xfrm>
                <a:off x="7258218" y="5948597"/>
                <a:ext cx="459587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PMI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2259A-7B6B-EFB3-E83D-9A9F5DB83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18" y="5948597"/>
                <a:ext cx="4595874" cy="430887"/>
              </a:xfrm>
              <a:prstGeom prst="rect">
                <a:avLst/>
              </a:prstGeom>
              <a:blipFill>
                <a:blip r:embed="rId5"/>
                <a:stretch>
                  <a:fillRect t="-8571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36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585"/>
          </a:xfrm>
        </p:spPr>
        <p:txBody>
          <a:bodyPr>
            <a:noAutofit/>
          </a:bodyPr>
          <a:lstStyle/>
          <a:p>
            <a:r>
              <a:rPr lang="en-US" sz="4800" dirty="0"/>
              <a:t>Word2Vec: More Promising Early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22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066925" y="1159924"/>
            <a:ext cx="7924800" cy="554567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5943600" y="1895654"/>
            <a:ext cx="640246" cy="42003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ular Callout 11"/>
          <p:cNvSpPr/>
          <p:nvPr/>
        </p:nvSpPr>
        <p:spPr bwMode="auto">
          <a:xfrm>
            <a:off x="4148138" y="5715001"/>
            <a:ext cx="1524000" cy="461665"/>
          </a:xfrm>
          <a:prstGeom prst="wedgeRectCallout">
            <a:avLst>
              <a:gd name="adj1" fmla="val -45245"/>
              <a:gd name="adj2" fmla="val -122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</a:rPr>
              <a:t>Countries</a:t>
            </a: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6093308" y="5700514"/>
            <a:ext cx="1524000" cy="461665"/>
          </a:xfrm>
          <a:prstGeom prst="wedgeRectCallout">
            <a:avLst>
              <a:gd name="adj1" fmla="val 46630"/>
              <a:gd name="adj2" fmla="val -103942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</a:rPr>
              <a:t>Capitals</a:t>
            </a:r>
          </a:p>
        </p:txBody>
      </p:sp>
    </p:spTree>
    <p:extLst>
      <p:ext uri="{BB962C8B-B14F-4D97-AF65-F5344CB8AC3E}">
        <p14:creationId xmlns:p14="http://schemas.microsoft.com/office/powerpoint/2010/main" val="353438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02"/>
          <a:stretch/>
        </p:blipFill>
        <p:spPr>
          <a:xfrm>
            <a:off x="4982183" y="1066801"/>
            <a:ext cx="5630513" cy="533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847" y="61580"/>
            <a:ext cx="6505575" cy="1143000"/>
          </a:xfrm>
        </p:spPr>
        <p:txBody>
          <a:bodyPr>
            <a:noAutofit/>
          </a:bodyPr>
          <a:lstStyle/>
          <a:p>
            <a:r>
              <a:rPr lang="en-US" sz="3600" dirty="0"/>
              <a:t>Levy &amp; Goldberg (NIPS-2014)</a:t>
            </a:r>
            <a:br>
              <a:rPr lang="en-US" sz="3600" dirty="0"/>
            </a:br>
            <a:r>
              <a:rPr lang="en-US" sz="2800" dirty="0"/>
              <a:t>Word2Vec ≈ PMI (Pointwise Mutual Info)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563" y="1962489"/>
            <a:ext cx="4776261" cy="33421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23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b="10886"/>
          <a:stretch/>
        </p:blipFill>
        <p:spPr>
          <a:xfrm>
            <a:off x="40563" y="61580"/>
            <a:ext cx="4941619" cy="1661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1" y="6334780"/>
            <a:ext cx="403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CC00"/>
                </a:solidFill>
              </a:rPr>
              <a:t>Green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Type Match: Two Capitals or Two Countries</a:t>
            </a:r>
          </a:p>
          <a:p>
            <a:r>
              <a:rPr 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Red</a:t>
            </a:r>
            <a:r>
              <a:rPr lang="en-US" sz="1400" dirty="0">
                <a:sym typeface="Wingdings" panose="05000000000000000000" pitchFamily="2" charset="2"/>
              </a:rPr>
              <a:t>      Type Mismatch: A Capital and a Country</a:t>
            </a:r>
            <a:endParaRPr lang="en-US" sz="1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43C3F4E-1B68-0C4A-7BFA-231A56BA805B}"/>
              </a:ext>
            </a:extLst>
          </p:cNvPr>
          <p:cNvSpPr/>
          <p:nvPr/>
        </p:nvSpPr>
        <p:spPr>
          <a:xfrm rot="18661899">
            <a:off x="7248346" y="2509860"/>
            <a:ext cx="1792224" cy="14984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DF6939-E164-FFA2-5B71-AD74F42DF25D}"/>
              </a:ext>
            </a:extLst>
          </p:cNvPr>
          <p:cNvSpPr/>
          <p:nvPr/>
        </p:nvSpPr>
        <p:spPr>
          <a:xfrm rot="16200000">
            <a:off x="8810044" y="1309821"/>
            <a:ext cx="1792224" cy="181308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9A1AAD-97CB-D933-2E52-D67CD24AB4FB}"/>
              </a:ext>
            </a:extLst>
          </p:cNvPr>
          <p:cNvSpPr/>
          <p:nvPr/>
        </p:nvSpPr>
        <p:spPr>
          <a:xfrm>
            <a:off x="5239510" y="4631377"/>
            <a:ext cx="3833238" cy="8987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D478EE-1743-F602-9D44-C460DC06BC77}"/>
              </a:ext>
            </a:extLst>
          </p:cNvPr>
          <p:cNvCxnSpPr>
            <a:cxnSpLocks/>
          </p:cNvCxnSpPr>
          <p:nvPr/>
        </p:nvCxnSpPr>
        <p:spPr>
          <a:xfrm flipH="1">
            <a:off x="5867401" y="1144255"/>
            <a:ext cx="4669096" cy="48914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9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847" y="61580"/>
            <a:ext cx="6505575" cy="1143000"/>
          </a:xfrm>
        </p:spPr>
        <p:txBody>
          <a:bodyPr>
            <a:noAutofit/>
          </a:bodyPr>
          <a:lstStyle/>
          <a:p>
            <a:r>
              <a:rPr lang="en-US" sz="3600" dirty="0"/>
              <a:t>Levy &amp; Goldberg (NIPS-2014)</a:t>
            </a:r>
            <a:br>
              <a:rPr lang="en-US" sz="3600" dirty="0"/>
            </a:br>
            <a:r>
              <a:rPr lang="en-US" sz="2800" dirty="0"/>
              <a:t>Word2Vec ≈ PMI (</a:t>
            </a:r>
            <a:r>
              <a:rPr lang="en-US" sz="2800" b="1" i="1" u="sng" dirty="0">
                <a:solidFill>
                  <a:srgbClr val="FF0000"/>
                </a:solidFill>
              </a:rPr>
              <a:t>too simple to be right</a:t>
            </a:r>
            <a:r>
              <a:rPr lang="en-US" sz="2800" dirty="0"/>
              <a:t>)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563" y="1962489"/>
            <a:ext cx="4776261" cy="33421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24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b="10886"/>
          <a:stretch/>
        </p:blipFill>
        <p:spPr>
          <a:xfrm>
            <a:off x="40563" y="61580"/>
            <a:ext cx="4941619" cy="1661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1" y="6334780"/>
            <a:ext cx="403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CC00"/>
                </a:solidFill>
              </a:rPr>
              <a:t>Green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Type Match: Two Capitals or Two Countries</a:t>
            </a:r>
          </a:p>
          <a:p>
            <a:r>
              <a:rPr 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Red</a:t>
            </a:r>
            <a:r>
              <a:rPr lang="en-US" sz="1400" dirty="0">
                <a:sym typeface="Wingdings" panose="05000000000000000000" pitchFamily="2" charset="2"/>
              </a:rPr>
              <a:t>      Type Mismatch: A Capital and a Country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33080D-36C4-05C1-3EE5-F2FDD25C2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07C07607-07C1-C3A2-D6BB-D818AE887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115" y="1068133"/>
            <a:ext cx="5370190" cy="5246263"/>
          </a:xfrm>
          <a:prstGeom prst="rect">
            <a:avLst/>
          </a:prstGeom>
        </p:spPr>
      </p:pic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F2F09FFA-A95A-A659-2ACE-AF58EC092191}"/>
              </a:ext>
            </a:extLst>
          </p:cNvPr>
          <p:cNvSpPr/>
          <p:nvPr/>
        </p:nvSpPr>
        <p:spPr>
          <a:xfrm>
            <a:off x="3216823" y="5543585"/>
            <a:ext cx="1765359" cy="507628"/>
          </a:xfrm>
          <a:prstGeom prst="wedgeRoundRectCallout">
            <a:avLst>
              <a:gd name="adj1" fmla="val 78491"/>
              <a:gd name="adj2" fmla="val -11078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pairs in 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3355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429926"/>
            <a:ext cx="5334000" cy="5428074"/>
          </a:xfrm>
          <a:prstGeom prst="rect">
            <a:avLst/>
          </a:prstGeom>
        </p:spPr>
      </p:pic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1" y="1600200"/>
            <a:ext cx="7945821" cy="6858000"/>
          </a:xfrm>
          <a:prstGeom prst="rect">
            <a:avLst/>
          </a:prstGeom>
          <a:ln w="38100">
            <a:noFill/>
          </a:ln>
        </p:spPr>
      </p:pic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158DE-6950-3F4E-8CCA-31BF7E0E1E8F}" type="slidenum">
              <a:rPr lang="en-US"/>
              <a:pPr/>
              <a:t>25</a:t>
            </a:fld>
            <a:endParaRPr lang="en-US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6467"/>
              <a:gd name="adj2" fmla="val -11522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7086600" y="6150114"/>
            <a:ext cx="3581400" cy="707886"/>
          </a:xfrm>
          <a:prstGeom prst="wedgeRectCallout">
            <a:avLst>
              <a:gd name="adj1" fmla="val 18548"/>
              <a:gd name="adj2" fmla="val -90881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Big Data </a:t>
            </a:r>
            <a:r>
              <a:rPr lang="en-US" sz="2000" dirty="0" err="1">
                <a:ea typeface="Arial" pitchFamily="-65" charset="0"/>
                <a:cs typeface="Arial" pitchFamily="-65" charset="0"/>
                <a:sym typeface="Wingdings"/>
              </a:rPr>
              <a:t></a:t>
            </a:r>
            <a:r>
              <a:rPr lang="en-US" sz="2000" dirty="0">
                <a:ea typeface="Arial" pitchFamily="-65" charset="0"/>
                <a:cs typeface="Arial" pitchFamily="-65" charset="0"/>
                <a:sym typeface="Wingdings"/>
              </a:rPr>
              <a:t> </a:t>
            </a:r>
          </a:p>
          <a:p>
            <a:pPr algn="ctr"/>
            <a:r>
              <a:rPr lang="en-US" sz="2000" dirty="0">
                <a:ea typeface="Arial" pitchFamily="-65" charset="0"/>
                <a:cs typeface="Arial" pitchFamily="-65" charset="0"/>
                <a:sym typeface="Wingdings"/>
              </a:rPr>
              <a:t>Opportunities &amp; Challenges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7838"/>
            <a:ext cx="9144000" cy="1487355"/>
          </a:xfrm>
          <a:prstGeom prst="rect">
            <a:avLst/>
          </a:prstGeom>
          <a:ln w="38100" cap="rnd">
            <a:solidFill>
              <a:schemeClr val="tx1"/>
            </a:solidFill>
          </a:ln>
        </p:spPr>
      </p:pic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567C2A4B-0D55-341D-0276-AC54F84F5D31}"/>
              </a:ext>
            </a:extLst>
          </p:cNvPr>
          <p:cNvSpPr/>
          <p:nvPr/>
        </p:nvSpPr>
        <p:spPr>
          <a:xfrm>
            <a:off x="146164" y="707916"/>
            <a:ext cx="1011065" cy="507628"/>
          </a:xfrm>
          <a:prstGeom prst="wedgeRoundRectCallout">
            <a:avLst>
              <a:gd name="adj1" fmla="val 74507"/>
              <a:gd name="adj2" fmla="val -1592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5861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40ED03E-BDDF-ACE4-AD60-03DBD690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PMI: Interdisciplinary Combination of Empirical Methods from 1950s: Psycholinguistics, Information Theory, etc.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10C62C-7734-0D52-F4E2-F4983D3DB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 Associations: Doctor/Nurse</a:t>
            </a:r>
          </a:p>
        </p:txBody>
      </p:sp>
      <p:pic>
        <p:nvPicPr>
          <p:cNvPr id="17" name="Content Placeholder 16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D3E9C525-52C3-4379-2D72-57383DB8E7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17205" y="2505075"/>
            <a:ext cx="4202952" cy="3684588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AF79BFA-AA4A-579C-1687-B2654499D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PMI (Pointwise Mutual Information)</a:t>
            </a:r>
          </a:p>
        </p:txBody>
      </p:sp>
      <p:pic>
        <p:nvPicPr>
          <p:cNvPr id="11" name="Content Placeholder 10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8A6EFC0F-CBB8-3EDB-405E-3A63C40C7B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716943"/>
            <a:ext cx="5183188" cy="326085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31018-A9A7-2407-55A8-BD1FB116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5D4B4-B273-E95C-E5DB-D32ADA9E3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45CC10-4E61-6909-6F85-3AB414649160}"/>
              </a:ext>
            </a:extLst>
          </p:cNvPr>
          <p:cNvSpPr txBox="1"/>
          <p:nvPr/>
        </p:nvSpPr>
        <p:spPr>
          <a:xfrm>
            <a:off x="2026651" y="6189662"/>
            <a:ext cx="8609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``You shall know a word by the company it keeps’’ (Firth, 1957)</a:t>
            </a:r>
          </a:p>
        </p:txBody>
      </p:sp>
    </p:spTree>
    <p:extLst>
      <p:ext uri="{BB962C8B-B14F-4D97-AF65-F5344CB8AC3E}">
        <p14:creationId xmlns:p14="http://schemas.microsoft.com/office/powerpoint/2010/main" val="2552460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5DF0-9D55-3F10-3BEB-C7ED4CE5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18" y="200750"/>
            <a:ext cx="2310571" cy="1325563"/>
          </a:xfrm>
          <a:solidFill>
            <a:srgbClr val="FFFF00"/>
          </a:solidFill>
        </p:spPr>
        <p:txBody>
          <a:bodyPr/>
          <a:lstStyle/>
          <a:p>
            <a:r>
              <a:rPr lang="en-US" dirty="0"/>
              <a:t>Paradigm Shifts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0F743C-1FDC-6118-2451-54206C2D0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3864" y="3012217"/>
            <a:ext cx="10522430" cy="3238259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Two conditions:</a:t>
            </a:r>
          </a:p>
          <a:p>
            <a:pPr lvl="1"/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 few initial (promising, if not convincing) successes </a:t>
            </a:r>
          </a:p>
          <a:p>
            <a:pPr lvl="2"/>
            <a:r>
              <a:rPr lang="en-US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that motivate early adopters (students) to do more, as well as</a:t>
            </a:r>
          </a:p>
          <a:p>
            <a:pPr lvl="1"/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Leave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room 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for early adopters to contribute and benefit by doing so.</a:t>
            </a:r>
          </a:p>
          <a:p>
            <a:r>
              <a:rPr lang="en-US" sz="3200" dirty="0">
                <a:solidFill>
                  <a:srgbClr val="333333"/>
                </a:solidFill>
                <a:latin typeface="Noto Sans" panose="020B0502040504020204" pitchFamily="34" charset="0"/>
              </a:rPr>
              <a:t>Promising &gt;&gt; Convincing</a:t>
            </a:r>
          </a:p>
          <a:p>
            <a:pPr lvl="1"/>
            <a:r>
              <a:rPr lang="en-US" sz="28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is discouraging some students</a:t>
            </a:r>
          </a:p>
          <a:p>
            <a:pPr lvl="1"/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Who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think </a:t>
            </a:r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it is better than it is</a:t>
            </a:r>
            <a:endParaRPr lang="en-US" sz="2800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lvl="2"/>
            <a:endParaRPr lang="en-US" dirty="0"/>
          </a:p>
        </p:txBody>
      </p:sp>
      <p:pic>
        <p:nvPicPr>
          <p:cNvPr id="9" name="Content Placeholder 8" descr="A screenshot of a book&#10;&#10;Description automatically generated with low confidence">
            <a:extLst>
              <a:ext uri="{FF2B5EF4-FFF2-40B4-BE49-F238E27FC236}">
                <a16:creationId xmlns:a16="http://schemas.microsoft.com/office/drawing/2014/main" id="{4812AD20-C91E-4BDC-9D17-1FE2E77EC6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15" t="3359" b="65690"/>
          <a:stretch/>
        </p:blipFill>
        <p:spPr>
          <a:xfrm>
            <a:off x="2528789" y="136525"/>
            <a:ext cx="9217969" cy="2266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403C9-BC4C-E04D-4459-906B2377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6A6C-1062-E74A-0031-75430F1D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880AEC-EA03-BBB6-F022-98ABC78B97C6}"/>
              </a:ext>
            </a:extLst>
          </p:cNvPr>
          <p:cNvSpPr txBox="1"/>
          <p:nvPr/>
        </p:nvSpPr>
        <p:spPr>
          <a:xfrm>
            <a:off x="2528789" y="2411099"/>
            <a:ext cx="479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https://plato.stanford.edu/entries/thomas-kuhn/</a:t>
            </a:r>
            <a:r>
              <a:rPr lang="en-US" dirty="0"/>
              <a:t> </a:t>
            </a:r>
          </a:p>
        </p:txBody>
      </p:sp>
      <p:pic>
        <p:nvPicPr>
          <p:cNvPr id="12" name="Picture 2" descr="http://t1.gstatic.com/images?q=tbn:ANd9GcR6aHDtFXKNTNH3Ku3Ht0_MMr9eiNrH2hoT77ssfkVXWsjCxWbk">
            <a:extLst>
              <a:ext uri="{FF2B5EF4-FFF2-40B4-BE49-F238E27FC236}">
                <a16:creationId xmlns:a16="http://schemas.microsoft.com/office/drawing/2014/main" id="{1C677C21-B6C9-30D0-BFDF-5728696D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8" y="3164596"/>
            <a:ext cx="1252276" cy="194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27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Promising &gt;&gt; Convincing</a:t>
            </a:r>
            <a:br>
              <a:rPr lang="en-US" sz="3200" dirty="0"/>
            </a:br>
            <a:r>
              <a:rPr lang="en-US" sz="3200" i="1" dirty="0"/>
              <a:t>To err is human, to really foul things up requires a computer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10/28/2016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CABA39-F46B-694C-A6C0-581AAD31CDC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93" y="1776433"/>
            <a:ext cx="6482255" cy="5081567"/>
          </a:xfrm>
          <a:prstGeom prst="rect">
            <a:avLst/>
          </a:prstGeom>
        </p:spPr>
      </p:pic>
      <p:sp>
        <p:nvSpPr>
          <p:cNvPr id="2" name="Google Shape;192;p14">
            <a:extLst>
              <a:ext uri="{FF2B5EF4-FFF2-40B4-BE49-F238E27FC236}">
                <a16:creationId xmlns:a16="http://schemas.microsoft.com/office/drawing/2014/main" id="{D4CB6CC5-EAFC-3CC9-0444-177CE05B967F}"/>
              </a:ext>
            </a:extLst>
          </p:cNvPr>
          <p:cNvSpPr/>
          <p:nvPr/>
        </p:nvSpPr>
        <p:spPr>
          <a:xfrm>
            <a:off x="7780063" y="1992883"/>
            <a:ext cx="2978323" cy="90819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IBM Watson Jeopardy Mistake</a:t>
            </a:r>
            <a:endParaRPr sz="2400" dirty="0"/>
          </a:p>
        </p:txBody>
      </p:sp>
      <p:sp>
        <p:nvSpPr>
          <p:cNvPr id="5" name="Google Shape;192;p14">
            <a:extLst>
              <a:ext uri="{FF2B5EF4-FFF2-40B4-BE49-F238E27FC236}">
                <a16:creationId xmlns:a16="http://schemas.microsoft.com/office/drawing/2014/main" id="{9E33743B-ED3F-36C2-C2B4-C824B48BE0EC}"/>
              </a:ext>
            </a:extLst>
          </p:cNvPr>
          <p:cNvSpPr/>
          <p:nvPr/>
        </p:nvSpPr>
        <p:spPr>
          <a:xfrm>
            <a:off x="7780062" y="3058190"/>
            <a:ext cx="2978323" cy="718255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Category: US Cities</a:t>
            </a:r>
            <a:endParaRPr sz="24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816E6444-9046-A00F-2A6F-D71710492EA5}"/>
              </a:ext>
            </a:extLst>
          </p:cNvPr>
          <p:cNvSpPr/>
          <p:nvPr/>
        </p:nvSpPr>
        <p:spPr>
          <a:xfrm>
            <a:off x="7754838" y="3921231"/>
            <a:ext cx="2978323" cy="83006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Error: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Toronto</a:t>
            </a:r>
            <a:endParaRPr sz="24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940D5518-0CF2-15F8-A0B7-566649FB2B67}"/>
              </a:ext>
            </a:extLst>
          </p:cNvPr>
          <p:cNvSpPr/>
          <p:nvPr/>
        </p:nvSpPr>
        <p:spPr>
          <a:xfrm>
            <a:off x="7748531" y="4896079"/>
            <a:ext cx="2978323" cy="83006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Error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``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Hallucination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’’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3233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9537" y="158774"/>
            <a:ext cx="8229600" cy="792162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2800" dirty="0"/>
              <a:t>Evaluation: </a:t>
            </a:r>
            <a:r>
              <a:rPr lang="en-US" sz="2800" i="1" dirty="0">
                <a:sym typeface="Wingdings" panose="05000000000000000000" pitchFamily="2" charset="2"/>
              </a:rPr>
              <a:t>What you measure is what you get</a:t>
            </a:r>
            <a:br>
              <a:rPr lang="en-US" sz="2800" dirty="0"/>
            </a:br>
            <a:r>
              <a:rPr lang="en-US" sz="2800" dirty="0"/>
              <a:t>Word2vec: question-words &gt;&gt; SAT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CABA39-F46B-694C-A6C0-581AAD31CDC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10" y="1070811"/>
            <a:ext cx="6361189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4602682" y="6251181"/>
            <a:ext cx="4573402" cy="276999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3217349" y="2473159"/>
            <a:ext cx="1318061" cy="3689349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rot="16200000">
            <a:off x="1504691" y="4056224"/>
            <a:ext cx="2704587" cy="52322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Arial" pitchFamily="-65" charset="0"/>
                <a:ea typeface="Arial" pitchFamily="-65" charset="0"/>
                <a:cs typeface="Arial" pitchFamily="-65" charset="0"/>
              </a:rPr>
              <a:t>Question-words</a:t>
            </a:r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595773B-6316-A7C0-0DEE-CB081970E974}"/>
              </a:ext>
            </a:extLst>
          </p:cNvPr>
          <p:cNvSpPr/>
          <p:nvPr/>
        </p:nvSpPr>
        <p:spPr>
          <a:xfrm>
            <a:off x="90904" y="260103"/>
            <a:ext cx="4100611" cy="1855537"/>
          </a:xfrm>
          <a:prstGeom prst="wedgeRoundRectCallout">
            <a:avLst>
              <a:gd name="adj1" fmla="val 16192"/>
              <a:gd name="adj2" fmla="val 8908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ffy Eval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Unrealistic Expectations 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AI Winter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22803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3C2C-7BBF-470D-7E66-4280152F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Exercises (Lab for for this afternoon)</a:t>
            </a:r>
            <a:br>
              <a:rPr lang="en-US" dirty="0"/>
            </a:br>
            <a:r>
              <a:rPr lang="en-US" sz="2700" dirty="0">
                <a:hlinkClick r:id="rId2"/>
              </a:rPr>
              <a:t>https://github.com/kwchurch/JSALT_Better_Together/tree/main/doc/exercises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E27A-4144-E34A-A185-8F2F0A91F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Simple usage of </a:t>
            </a:r>
          </a:p>
          <a:p>
            <a:pPr lvl="1"/>
            <a:r>
              <a:rPr lang="en-US" dirty="0"/>
              <a:t>Semantic Scholar’s API</a:t>
            </a:r>
          </a:p>
          <a:p>
            <a:pPr lvl="2"/>
            <a:r>
              <a:rPr lang="en-US" dirty="0"/>
              <a:t>Input: paper ids</a:t>
            </a:r>
          </a:p>
          <a:p>
            <a:pPr lvl="2"/>
            <a:r>
              <a:rPr lang="en-US" dirty="0"/>
              <a:t>Outputs: titles, abstracts, more ids, references, citations, embeddings</a:t>
            </a:r>
          </a:p>
          <a:p>
            <a:pPr lvl="1"/>
            <a:r>
              <a:rPr lang="en-US" dirty="0"/>
              <a:t>Models on </a:t>
            </a:r>
            <a:r>
              <a:rPr lang="en-US" dirty="0" err="1"/>
              <a:t>HuggingFace</a:t>
            </a:r>
            <a:endParaRPr lang="en-US" dirty="0"/>
          </a:p>
          <a:p>
            <a:pPr lvl="2"/>
            <a:r>
              <a:rPr lang="en-US" dirty="0"/>
              <a:t>Input: titles + abstracts</a:t>
            </a:r>
          </a:p>
          <a:p>
            <a:pPr lvl="2"/>
            <a:r>
              <a:rPr lang="en-US" dirty="0"/>
              <a:t>Output: vectors (embeddings)</a:t>
            </a:r>
          </a:p>
          <a:p>
            <a:r>
              <a:rPr lang="en-US" dirty="0"/>
              <a:t>Citing Sentences</a:t>
            </a:r>
          </a:p>
          <a:p>
            <a:r>
              <a:rPr lang="en-US" dirty="0"/>
              <a:t>Dimension Reduction (Singular Value Decomposition (SVD))</a:t>
            </a:r>
          </a:p>
          <a:p>
            <a:pPr lvl="1"/>
            <a:r>
              <a:rPr lang="en-US" dirty="0"/>
              <a:t>Reduce BERT vectors from 768 dimensions to 2 dimensions (for plotting)</a:t>
            </a:r>
          </a:p>
          <a:p>
            <a:r>
              <a:rPr lang="en-US" dirty="0"/>
              <a:t>Replicate the centroid assumption</a:t>
            </a:r>
          </a:p>
          <a:p>
            <a:pPr lvl="1"/>
            <a:r>
              <a:rPr lang="en-US" dirty="0"/>
              <a:t>Centroid Assumption: vector of a doc is close to centroid of its references</a:t>
            </a:r>
          </a:p>
          <a:p>
            <a:r>
              <a:rPr lang="en-US" dirty="0"/>
              <a:t>Cite Prediction Challenge (Good Luck!)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2077-537E-B861-B9F7-5DA8C68A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4B2ED-5905-73F4-8AB0-159B457E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61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82" y="1371600"/>
            <a:ext cx="4800600" cy="376047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Grandparents and grandchildren have a natural alliance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5E0140-6460-C447-B8A8-F1174DDF41F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9" y="1416931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35" y="5257801"/>
            <a:ext cx="5790417" cy="11461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532596" y="2034405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CE2B7150-AF19-E7BD-E414-AA784CA3FD92}"/>
              </a:ext>
            </a:extLst>
          </p:cNvPr>
          <p:cNvSpPr/>
          <p:nvPr/>
        </p:nvSpPr>
        <p:spPr>
          <a:xfrm>
            <a:off x="243479" y="5074599"/>
            <a:ext cx="4337603" cy="1111497"/>
          </a:xfrm>
          <a:prstGeom prst="wedgeRoundRectCallout">
            <a:avLst>
              <a:gd name="adj1" fmla="val 63165"/>
              <a:gd name="adj2" fmla="val 1752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0DB80AB3-E569-FFB4-084C-1626F0BCB92E}"/>
              </a:ext>
            </a:extLst>
          </p:cNvPr>
          <p:cNvSpPr/>
          <p:nvPr/>
        </p:nvSpPr>
        <p:spPr>
          <a:xfrm>
            <a:off x="243479" y="5078658"/>
            <a:ext cx="4337603" cy="1111497"/>
          </a:xfrm>
          <a:prstGeom prst="wedgeRoundRectCallout">
            <a:avLst>
              <a:gd name="adj1" fmla="val 64288"/>
              <a:gd name="adj2" fmla="val 6814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1753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8C2880-492E-B2D3-32C7-0127F1EE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Farce in Three Acts</a:t>
            </a:r>
            <a:br>
              <a:rPr lang="en-US" dirty="0"/>
            </a:br>
            <a:r>
              <a:rPr lang="en-US" sz="2700" dirty="0">
                <a:hlinkClick r:id="rId2"/>
              </a:rPr>
              <a:t>https://www.earningmyturns.org/2017/06/a-computational-linguistic-farce-in.html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A9A3F-1306-D056-78F3-78B91E1EE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Rationalism (1970s)</a:t>
            </a:r>
          </a:p>
          <a:p>
            <a:r>
              <a:rPr lang="en-US" dirty="0"/>
              <a:t>Empiricism (1990s)</a:t>
            </a:r>
          </a:p>
          <a:p>
            <a:r>
              <a:rPr lang="en-US" dirty="0"/>
              <a:t>Deep Nets (2010s)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0D881-54DA-BB5A-8934-6AC934838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90641-A746-D4CF-23DC-FB3754B2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27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 was a graduate student</a:t>
            </a:r>
            <a:br>
              <a:rPr lang="en-US" dirty="0"/>
            </a:br>
            <a:r>
              <a:rPr lang="en-US" dirty="0"/>
              <a:t>(just before AI Winter in 1980s)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24763" cy="4351338"/>
          </a:xfrm>
        </p:spPr>
        <p:txBody>
          <a:bodyPr/>
          <a:lstStyle/>
          <a:p>
            <a:r>
              <a:rPr lang="en-US" dirty="0"/>
              <a:t>I was told that it was no longer possible to get a PhD in Syntax</a:t>
            </a:r>
          </a:p>
          <a:p>
            <a:pPr lvl="1"/>
            <a:r>
              <a:rPr lang="en-US" dirty="0"/>
              <a:t>Parsing had been declared “solved”</a:t>
            </a:r>
          </a:p>
          <a:p>
            <a:pPr lvl="1"/>
            <a:r>
              <a:rPr lang="en-US" dirty="0"/>
              <a:t>Even semantics was largely “solved”</a:t>
            </a:r>
          </a:p>
          <a:p>
            <a:pPr lvl="1"/>
            <a:r>
              <a:rPr lang="en-US" dirty="0"/>
              <a:t>I was told to go work on pragmatics</a:t>
            </a:r>
          </a:p>
          <a:p>
            <a:r>
              <a:rPr lang="en-US" dirty="0"/>
              <a:t>After graduating…</a:t>
            </a:r>
          </a:p>
        </p:txBody>
      </p:sp>
      <p:pic>
        <p:nvPicPr>
          <p:cNvPr id="9" name="Content Placeholder 8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035FFAEF-34DF-0F51-9E88-6A98942E63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696" t="20699"/>
          <a:stretch/>
        </p:blipFill>
        <p:spPr>
          <a:xfrm>
            <a:off x="6252077" y="1690688"/>
            <a:ext cx="5843228" cy="43802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A4A79-35D8-B44A-B0F8-72E4E33C891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34"/>
          <a:stretch/>
        </p:blipFill>
        <p:spPr>
          <a:xfrm>
            <a:off x="1043676" y="4352442"/>
            <a:ext cx="5113808" cy="1368484"/>
          </a:xfrm>
          <a:prstGeom prst="rect">
            <a:avLst/>
          </a:prstGeom>
        </p:spPr>
      </p:pic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21B72EE5-435E-CF46-2CE9-A99F87EBA9BC}"/>
              </a:ext>
            </a:extLst>
          </p:cNvPr>
          <p:cNvSpPr/>
          <p:nvPr/>
        </p:nvSpPr>
        <p:spPr>
          <a:xfrm>
            <a:off x="2265050" y="5923149"/>
            <a:ext cx="1011065" cy="507628"/>
          </a:xfrm>
          <a:prstGeom prst="wedgeRoundRectCallout">
            <a:avLst>
              <a:gd name="adj1" fmla="val -24664"/>
              <a:gd name="adj2" fmla="val -84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01D1438-04FC-E924-A42F-50C1181731C1}"/>
              </a:ext>
            </a:extLst>
          </p:cNvPr>
          <p:cNvSpPr/>
          <p:nvPr/>
        </p:nvSpPr>
        <p:spPr>
          <a:xfrm>
            <a:off x="10207955" y="1071958"/>
            <a:ext cx="1011065" cy="507628"/>
          </a:xfrm>
          <a:prstGeom prst="wedgeRoundRectCallout">
            <a:avLst>
              <a:gd name="adj1" fmla="val -35891"/>
              <a:gd name="adj2" fmla="val 7848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sz="24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7274F6A3-5537-3BE7-6619-AEF3EA042046}"/>
              </a:ext>
            </a:extLst>
          </p:cNvPr>
          <p:cNvSpPr/>
          <p:nvPr/>
        </p:nvSpPr>
        <p:spPr>
          <a:xfrm>
            <a:off x="9824701" y="2198275"/>
            <a:ext cx="1011065" cy="507628"/>
          </a:xfrm>
          <a:prstGeom prst="wedgeRoundRectCallout">
            <a:avLst>
              <a:gd name="adj1" fmla="val -71746"/>
              <a:gd name="adj2" fmla="val -2916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PMI</a:t>
            </a:r>
            <a:endParaRPr sz="2400" dirty="0"/>
          </a:p>
        </p:txBody>
      </p: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5CE5A5C5-740C-6597-C9CA-628CA0E0E3C6}"/>
              </a:ext>
            </a:extLst>
          </p:cNvPr>
          <p:cNvSpPr/>
          <p:nvPr/>
        </p:nvSpPr>
        <p:spPr>
          <a:xfrm>
            <a:off x="9924884" y="5031728"/>
            <a:ext cx="1011065" cy="507628"/>
          </a:xfrm>
          <a:prstGeom prst="wedgeRoundRectCallout">
            <a:avLst>
              <a:gd name="adj1" fmla="val -102784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ANN</a:t>
            </a:r>
            <a:endParaRPr sz="2400" dirty="0"/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94EA36A9-8B94-8D55-51B2-256217111E77}"/>
              </a:ext>
            </a:extLst>
          </p:cNvPr>
          <p:cNvSpPr/>
          <p:nvPr/>
        </p:nvSpPr>
        <p:spPr>
          <a:xfrm>
            <a:off x="8995277" y="5848721"/>
            <a:ext cx="2870280" cy="872754"/>
          </a:xfrm>
          <a:prstGeom prst="wedgeRoundRectCallout">
            <a:avLst>
              <a:gd name="adj1" fmla="val -65083"/>
              <a:gd name="adj2" fmla="val -5171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Revival of 1950s Empiricism </a:t>
            </a:r>
            <a:endParaRPr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9BDFF5-3B62-A37C-8B7A-8076CB0A8532}"/>
              </a:ext>
            </a:extLst>
          </p:cNvPr>
          <p:cNvCxnSpPr>
            <a:cxnSpLocks/>
          </p:cNvCxnSpPr>
          <p:nvPr/>
        </p:nvCxnSpPr>
        <p:spPr>
          <a:xfrm flipH="1">
            <a:off x="5609033" y="2402329"/>
            <a:ext cx="5609987" cy="256104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08F333-0AAD-2374-FA1B-0070F090FBCE}"/>
              </a:ext>
            </a:extLst>
          </p:cNvPr>
          <p:cNvCxnSpPr>
            <a:cxnSpLocks/>
          </p:cNvCxnSpPr>
          <p:nvPr/>
        </p:nvCxnSpPr>
        <p:spPr>
          <a:xfrm flipH="1">
            <a:off x="5609032" y="3332961"/>
            <a:ext cx="5539292" cy="2097781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7434A57-E0F0-20C0-335A-AAF7D02C520F}"/>
              </a:ext>
            </a:extLst>
          </p:cNvPr>
          <p:cNvSpPr/>
          <p:nvPr/>
        </p:nvSpPr>
        <p:spPr bwMode="auto">
          <a:xfrm>
            <a:off x="11616667" y="4110748"/>
            <a:ext cx="505641" cy="241694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91F59C55-343D-80BE-1B80-77542CB90AF7}"/>
              </a:ext>
            </a:extLst>
          </p:cNvPr>
          <p:cNvSpPr/>
          <p:nvPr/>
        </p:nvSpPr>
        <p:spPr>
          <a:xfrm>
            <a:off x="10023296" y="2806675"/>
            <a:ext cx="1011065" cy="507628"/>
          </a:xfrm>
          <a:prstGeom prst="wedgeRoundRectCallout">
            <a:avLst>
              <a:gd name="adj1" fmla="val -136846"/>
              <a:gd name="adj2" fmla="val -4210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MT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631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 (repeated slide)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Audience appreciation (subsequent literature, secondary sources)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Citing sentences in subsequent literature explain why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33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22384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Motivation for Revival of Empiricism in 1990s?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were we rebelling against?</a:t>
            </a:r>
          </a:p>
          <a:p>
            <a:pPr lvl="1"/>
            <a:r>
              <a:rPr lang="en-US" sz="1800" dirty="0"/>
              <a:t>The revival was driven by pragmatic considerations.</a:t>
            </a:r>
          </a:p>
          <a:p>
            <a:pPr lvl="1"/>
            <a:r>
              <a:rPr lang="en-US" sz="1800" dirty="0"/>
              <a:t>The field had been banging its head on big hard challenges like </a:t>
            </a:r>
          </a:p>
          <a:p>
            <a:pPr lvl="2"/>
            <a:r>
              <a:rPr lang="en-US" sz="1400" dirty="0"/>
              <a:t>AI-complete problems and </a:t>
            </a:r>
          </a:p>
          <a:p>
            <a:pPr lvl="2"/>
            <a:r>
              <a:rPr lang="en-US" sz="1400" dirty="0"/>
              <a:t>long-distance dependencies.</a:t>
            </a:r>
          </a:p>
          <a:p>
            <a:r>
              <a:rPr lang="en-US" sz="2400" dirty="0"/>
              <a:t>We advocated a pragmatic pivot toward simple stuff</a:t>
            </a:r>
          </a:p>
          <a:p>
            <a:pPr lvl="1"/>
            <a:r>
              <a:rPr lang="en-US" sz="2000" dirty="0"/>
              <a:t>PMI (Pointwise Mutual Information)</a:t>
            </a:r>
          </a:p>
          <a:p>
            <a:pPr lvl="1"/>
            <a:r>
              <a:rPr lang="en-US" sz="2000" dirty="0"/>
              <a:t>Part of Speech Tagging</a:t>
            </a:r>
          </a:p>
          <a:p>
            <a:pPr lvl="1"/>
            <a:r>
              <a:rPr lang="en-US" sz="2000" dirty="0"/>
              <a:t>Aligning Parallel Corpora</a:t>
            </a:r>
          </a:p>
          <a:p>
            <a:pPr lvl="1"/>
            <a:r>
              <a:rPr lang="en-US" sz="2000" dirty="0"/>
              <a:t>Sketches &amp; ANN (approx. nearest neigh)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4757A-3F40-C019-38C2-363801D7A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36643" cy="4351338"/>
          </a:xfrm>
        </p:spPr>
        <p:txBody>
          <a:bodyPr>
            <a:normAutofit/>
          </a:bodyPr>
          <a:lstStyle/>
          <a:p>
            <a:r>
              <a:rPr lang="en-US" dirty="0"/>
              <a:t>Data was becoming available </a:t>
            </a:r>
          </a:p>
          <a:p>
            <a:pPr lvl="2"/>
            <a:r>
              <a:rPr lang="en-US" sz="1800" dirty="0"/>
              <a:t>like never before.</a:t>
            </a:r>
          </a:p>
          <a:p>
            <a:pPr lvl="1"/>
            <a:r>
              <a:rPr lang="en-US" sz="2000" dirty="0"/>
              <a:t>What can we do with all this data?</a:t>
            </a:r>
          </a:p>
          <a:p>
            <a:pPr lvl="1"/>
            <a:r>
              <a:rPr lang="en-US" sz="2000" dirty="0"/>
              <a:t>It is better to do something simple </a:t>
            </a:r>
          </a:p>
          <a:p>
            <a:pPr lvl="2"/>
            <a:r>
              <a:rPr lang="en-US" sz="1600" dirty="0"/>
              <a:t>(than nothing at all).</a:t>
            </a:r>
          </a:p>
          <a:p>
            <a:pPr lvl="1"/>
            <a:r>
              <a:rPr lang="en-US" sz="2000" dirty="0"/>
              <a:t>Let’s go pick some low hanging fruit.</a:t>
            </a:r>
          </a:p>
          <a:p>
            <a:pPr lvl="1"/>
            <a:r>
              <a:rPr lang="en-US" sz="2000" dirty="0"/>
              <a:t>Let’s do what we can with </a:t>
            </a:r>
          </a:p>
          <a:p>
            <a:pPr lvl="2"/>
            <a:r>
              <a:rPr lang="en-US" sz="1600" dirty="0"/>
              <a:t>short-distance dependencies.</a:t>
            </a:r>
          </a:p>
          <a:p>
            <a:r>
              <a:rPr lang="en-US" dirty="0"/>
              <a:t>That won’t solve the whole problem,</a:t>
            </a:r>
          </a:p>
          <a:p>
            <a:pPr lvl="1"/>
            <a:r>
              <a:rPr lang="en-US" sz="2000" dirty="0"/>
              <a:t>but let’s focus on what we can do </a:t>
            </a:r>
          </a:p>
          <a:p>
            <a:pPr lvl="1"/>
            <a:r>
              <a:rPr lang="en-US" sz="2000" dirty="0"/>
              <a:t>as opposed to what we can’t do.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A4A79-35D8-B44A-B0F8-72E4E33C891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0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A: Glass is half full (deep nets can do much)</a:t>
            </a:r>
            <a:br>
              <a:rPr lang="en-US" dirty="0"/>
            </a:br>
            <a:r>
              <a:rPr lang="en-US" dirty="0"/>
              <a:t>Part B: Glass is half empty (always more to do)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5" y="1825625"/>
            <a:ext cx="5447145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Advocate combo of Part A with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AI Knowledge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Linguistics and Philosophy</a:t>
            </a:r>
          </a:p>
          <a:p>
            <a:endParaRPr lang="en-US" dirty="0"/>
          </a:p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2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F46B6-04D2-E369-C83A-425632B1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0EDFB-BEA0-2C95-2C71-C9334AEB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35</a:t>
            </a:fld>
            <a:endParaRPr lang="en-US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71DC8DD0-3DA2-CEDD-EF9F-CBA4B22D7272}"/>
              </a:ext>
            </a:extLst>
          </p:cNvPr>
          <p:cNvSpPr txBox="1">
            <a:spLocks/>
          </p:cNvSpPr>
          <p:nvPr/>
        </p:nvSpPr>
        <p:spPr>
          <a:xfrm>
            <a:off x="888381" y="73674"/>
            <a:ext cx="10262838" cy="475843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https://</a:t>
            </a:r>
            <a:r>
              <a:rPr lang="en-US" sz="3200" dirty="0" err="1">
                <a:solidFill>
                  <a:schemeClr val="tx1"/>
                </a:solidFill>
              </a:rPr>
              <a:t>github.com</a:t>
            </a:r>
            <a:r>
              <a:rPr lang="en-US" sz="3200" dirty="0">
                <a:solidFill>
                  <a:schemeClr val="tx1"/>
                </a:solidFill>
              </a:rPr>
              <a:t>/</a:t>
            </a:r>
            <a:r>
              <a:rPr lang="en-US" sz="3200" dirty="0" err="1">
                <a:solidFill>
                  <a:schemeClr val="tx1"/>
                </a:solidFill>
              </a:rPr>
              <a:t>kwchurch</a:t>
            </a:r>
            <a:r>
              <a:rPr lang="en-US" sz="3200" dirty="0">
                <a:solidFill>
                  <a:schemeClr val="tx1"/>
                </a:solidFill>
              </a:rPr>
              <a:t>/ACL2022_deepnets_tutorial</a:t>
            </a:r>
          </a:p>
        </p:txBody>
      </p:sp>
    </p:spTree>
    <p:extLst>
      <p:ext uri="{BB962C8B-B14F-4D97-AF65-F5344CB8AC3E}">
        <p14:creationId xmlns:p14="http://schemas.microsoft.com/office/powerpoint/2010/main" val="35299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224929-2C02-3590-156A-C00B10EB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69" y="77074"/>
            <a:ext cx="3047167" cy="2232325"/>
          </a:xfrm>
          <a:prstGeom prst="rect">
            <a:avLst/>
          </a:prstGeom>
        </p:spPr>
      </p:pic>
      <p:sp>
        <p:nvSpPr>
          <p:cNvPr id="90" name="Google Shape;90;g124ba7032a9_0_0"/>
          <p:cNvSpPr txBox="1">
            <a:spLocks noGrp="1"/>
          </p:cNvSpPr>
          <p:nvPr>
            <p:ph type="title"/>
          </p:nvPr>
        </p:nvSpPr>
        <p:spPr>
          <a:xfrm>
            <a:off x="433316" y="1976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Large Language Models (LLMs)</a:t>
            </a:r>
            <a:br>
              <a:rPr lang="en-US" dirty="0"/>
            </a:br>
            <a:r>
              <a:rPr lang="en-US" sz="2800" dirty="0"/>
              <a:t>Strengths (</a:t>
            </a:r>
            <a:r>
              <a:rPr lang="en-US" sz="2800" b="1" i="1" u="sng" dirty="0"/>
              <a:t>1950s/1990s</a:t>
            </a:r>
            <a:r>
              <a:rPr lang="en-US" sz="2800" dirty="0"/>
              <a:t>); Weaknesses (</a:t>
            </a:r>
            <a:r>
              <a:rPr lang="en-US" sz="2800" b="1" i="1" u="sng" dirty="0"/>
              <a:t>1970s</a:t>
            </a:r>
            <a:r>
              <a:rPr lang="en-US" sz="2800" dirty="0"/>
              <a:t>)</a:t>
            </a:r>
            <a:endParaRPr dirty="0"/>
          </a:p>
        </p:txBody>
      </p:sp>
      <p:sp>
        <p:nvSpPr>
          <p:cNvPr id="91" name="Google Shape;91;g124ba7032a9_0_0"/>
          <p:cNvSpPr txBox="1">
            <a:spLocks noGrp="1"/>
          </p:cNvSpPr>
          <p:nvPr>
            <p:ph type="body" idx="1"/>
          </p:nvPr>
        </p:nvSpPr>
        <p:spPr>
          <a:xfrm>
            <a:off x="221456" y="1825625"/>
            <a:ext cx="579834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ct val="64285"/>
            </a:pPr>
            <a:r>
              <a:rPr lang="en-US" dirty="0"/>
              <a:t>Strengths (fluency)</a:t>
            </a:r>
          </a:p>
          <a:p>
            <a:pPr lvl="1">
              <a:buSzPct val="64285"/>
            </a:pPr>
            <a:r>
              <a:rPr lang="en-US" b="1" i="1" u="sng" dirty="0"/>
              <a:t>1950s/1990s</a:t>
            </a:r>
            <a:r>
              <a:rPr lang="en-US" dirty="0"/>
              <a:t>: Empiricism </a:t>
            </a:r>
          </a:p>
          <a:p>
            <a:pPr lvl="2">
              <a:buSzPct val="64285"/>
            </a:pPr>
            <a:r>
              <a:rPr lang="en-US" dirty="0"/>
              <a:t>Shannon, Skinner, Firth, Harris</a:t>
            </a:r>
          </a:p>
          <a:p>
            <a:pPr lvl="2">
              <a:buSzPct val="64285"/>
            </a:pPr>
            <a:r>
              <a:rPr lang="en-US" i="1" dirty="0"/>
              <a:t>You shall know a word by the company it keeps </a:t>
            </a:r>
            <a:r>
              <a:rPr lang="en-US" dirty="0"/>
              <a:t>(Firth, 1957)</a:t>
            </a:r>
            <a:endParaRPr lang="en-US" i="1" dirty="0"/>
          </a:p>
          <a:p>
            <a:pPr lvl="1">
              <a:buSzPct val="64285"/>
            </a:pPr>
            <a:r>
              <a:rPr lang="en-US" dirty="0"/>
              <a:t>Collocations (</a:t>
            </a:r>
            <a:r>
              <a:rPr lang="en-US" b="1" i="1" u="sng" dirty="0">
                <a:solidFill>
                  <a:srgbClr val="FF0000"/>
                </a:solidFill>
              </a:rPr>
              <a:t>Easy</a:t>
            </a:r>
            <a:r>
              <a:rPr lang="en-US" dirty="0"/>
              <a:t> for Machines)</a:t>
            </a:r>
          </a:p>
          <a:p>
            <a:pPr lvl="2">
              <a:buSzPct val="64285"/>
            </a:pPr>
            <a:r>
              <a:rPr lang="en-US" dirty="0"/>
              <a:t>Distributional Hypothesis (</a:t>
            </a:r>
            <a:r>
              <a:rPr lang="en-US" dirty="0" err="1"/>
              <a:t>Zellig</a:t>
            </a:r>
            <a:r>
              <a:rPr lang="en-US" dirty="0"/>
              <a:t> Harris): </a:t>
            </a:r>
          </a:p>
          <a:p>
            <a:pPr lvl="3">
              <a:buSzPct val="64285"/>
            </a:pPr>
            <a:r>
              <a:rPr lang="en-US" dirty="0"/>
              <a:t>find patterns (more </a:t>
            </a:r>
            <a:r>
              <a:rPr lang="en-US" dirty="0" err="1"/>
              <a:t>freq</a:t>
            </a:r>
            <a:r>
              <a:rPr lang="en-US" dirty="0"/>
              <a:t> than chance)</a:t>
            </a:r>
          </a:p>
          <a:p>
            <a:pPr lvl="3">
              <a:buSzPct val="64285"/>
            </a:pPr>
            <a:r>
              <a:rPr lang="en-US" dirty="0"/>
              <a:t>no meaning (semantics), syntax, truth</a:t>
            </a:r>
          </a:p>
          <a:p>
            <a:pPr lvl="2">
              <a:buSzPct val="64285"/>
            </a:pPr>
            <a:r>
              <a:rPr lang="en-US" dirty="0"/>
              <a:t>PMI, Word2Vec, BERT</a:t>
            </a:r>
          </a:p>
        </p:txBody>
      </p:sp>
      <p:sp>
        <p:nvSpPr>
          <p:cNvPr id="92" name="Google Shape;92;g124ba7032a9_0_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61498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SzPts val="1800"/>
              <a:buNone/>
            </a:pPr>
            <a:r>
              <a:rPr lang="en-US" dirty="0"/>
              <a:t>Weaknesses (Hallucinations)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 i="1" u="sng" dirty="0"/>
              <a:t>1970s</a:t>
            </a:r>
            <a:r>
              <a:rPr lang="en-US" dirty="0"/>
              <a:t>: Rationalism </a:t>
            </a:r>
          </a:p>
          <a:p>
            <a:pPr marL="914400" lvl="1" indent="-342900">
              <a:spcBef>
                <a:spcPts val="1000"/>
              </a:spcBef>
              <a:buSzPts val="1800"/>
            </a:pPr>
            <a:r>
              <a:rPr lang="en-US" dirty="0"/>
              <a:t>Chomsky, Minsky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Truth (</a:t>
            </a:r>
            <a:r>
              <a:rPr lang="en-US" b="1" i="1" u="sng" dirty="0">
                <a:solidFill>
                  <a:srgbClr val="FF0000"/>
                </a:solidFill>
              </a:rPr>
              <a:t>Hard</a:t>
            </a:r>
            <a:r>
              <a:rPr lang="en-US" dirty="0"/>
              <a:t> for Machines)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logical form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temporal/spatial logic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possible worlds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Meaning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Purpose (Planning/Discourse)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Common Sense Knowledge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C0AC6C-68F8-F562-2280-BF6A06DE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69E-AC42-69F3-A3EA-45DEDA7A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37D44F-F93A-B57A-52B2-EF1AD86A0759}"/>
              </a:ext>
            </a:extLst>
          </p:cNvPr>
          <p:cNvCxnSpPr>
            <a:cxnSpLocks/>
          </p:cNvCxnSpPr>
          <p:nvPr/>
        </p:nvCxnSpPr>
        <p:spPr>
          <a:xfrm flipH="1">
            <a:off x="10770802" y="301003"/>
            <a:ext cx="441108" cy="1524622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449A02-71AF-8861-C7F5-16AC3D7EB186}"/>
              </a:ext>
            </a:extLst>
          </p:cNvPr>
          <p:cNvCxnSpPr>
            <a:cxnSpLocks/>
          </p:cNvCxnSpPr>
          <p:nvPr/>
        </p:nvCxnSpPr>
        <p:spPr>
          <a:xfrm flipV="1">
            <a:off x="5329491" y="3230159"/>
            <a:ext cx="1785515" cy="95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ba7032a9_0_18"/>
          <p:cNvSpPr txBox="1">
            <a:spLocks noGrp="1"/>
          </p:cNvSpPr>
          <p:nvPr>
            <p:ph type="title"/>
          </p:nvPr>
        </p:nvSpPr>
        <p:spPr>
          <a:xfrm>
            <a:off x="349069" y="340683"/>
            <a:ext cx="36309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Hallucinations</a:t>
            </a:r>
            <a:endParaRPr dirty="0"/>
          </a:p>
        </p:txBody>
      </p:sp>
      <p:sp>
        <p:nvSpPr>
          <p:cNvPr id="145" name="Google Shape;145;g124ba7032a9_0_18"/>
          <p:cNvSpPr txBox="1">
            <a:spLocks noGrp="1"/>
          </p:cNvSpPr>
          <p:nvPr>
            <p:ph idx="1"/>
          </p:nvPr>
        </p:nvSpPr>
        <p:spPr>
          <a:xfrm>
            <a:off x="141447" y="1523783"/>
            <a:ext cx="4216862" cy="211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Language models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make up ``alternative facts’’ </a:t>
            </a:r>
            <a:endParaRPr sz="20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faster than fact-checking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Dangerous failure mode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People will believe these ``alternative facts’’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7933FE-9BDD-65D9-7C4E-9CB00BBE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8688B-22DD-7D6E-B824-CF030902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err="1"/>
              <a:t>ChatGPT</a:t>
            </a:r>
            <a:r>
              <a:rPr lang="en-US" sz="3300" dirty="0"/>
              <a:t> Hallucinates on CBS ``60 Minutes’’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https://www.youtube.com/watch?v=1wzPr4cUoMQ&amp;t=463s</a:t>
            </a:r>
            <a:r>
              <a:rPr lang="en-US" sz="2400" dirty="0"/>
              <a:t> </a:t>
            </a:r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45" y="365125"/>
            <a:ext cx="7680309" cy="405937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8449653" y="2685877"/>
            <a:ext cx="1472883" cy="415094"/>
          </a:xfrm>
          <a:prstGeom prst="wedgeRoundRectCallout">
            <a:avLst>
              <a:gd name="adj1" fmla="val -24641"/>
              <a:gd name="adj2" fmla="val -2031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8610600" y="612812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66F9CF-AF5E-B1A9-1BDC-694AA68C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Positive Opportunities for Machine Translation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6CFFBD-63AC-C137-BDF3-DC0160918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Technology is good enough</a:t>
            </a:r>
          </a:p>
          <a:p>
            <a:pPr lvl="1"/>
            <a:r>
              <a:rPr lang="en-US" dirty="0"/>
              <a:t>that I could work for Baidu</a:t>
            </a:r>
          </a:p>
          <a:p>
            <a:pPr lvl="1"/>
            <a:r>
              <a:rPr lang="en-US" dirty="0"/>
              <a:t>even though my Chinese </a:t>
            </a:r>
          </a:p>
          <a:p>
            <a:pPr lvl="2"/>
            <a:r>
              <a:rPr lang="en-US" dirty="0"/>
              <a:t>is worse than my French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Inputs: language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phones</a:t>
            </a:r>
          </a:p>
          <a:p>
            <a:pPr lvl="2"/>
            <a:r>
              <a:rPr lang="en-US" dirty="0"/>
              <a:t>camera, microphone, QR codes, net</a:t>
            </a:r>
          </a:p>
          <a:p>
            <a:pPr lvl="2"/>
            <a:r>
              <a:rPr lang="en-US" dirty="0"/>
              <a:t>documents (html, pdf, ppt, </a:t>
            </a:r>
            <a:r>
              <a:rPr lang="en-US" dirty="0" err="1"/>
              <a:t>xls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Outputs: phones </a:t>
            </a:r>
            <a:r>
              <a:rPr lang="en-US" dirty="0">
                <a:sym typeface="Wingdings" pitchFamily="2" charset="2"/>
              </a:rPr>
              <a:t> language</a:t>
            </a:r>
            <a:endParaRPr lang="en-US" dirty="0"/>
          </a:p>
          <a:p>
            <a:pPr lvl="2"/>
            <a:r>
              <a:rPr lang="en-US" dirty="0"/>
              <a:t>screen, speaker, net, etc.</a:t>
            </a:r>
          </a:p>
          <a:p>
            <a:pPr lvl="1"/>
            <a:r>
              <a:rPr lang="en-US" dirty="0"/>
              <a:t>Requirements: fluency, credibility, latency</a:t>
            </a:r>
          </a:p>
          <a:p>
            <a:r>
              <a:rPr lang="en-US" dirty="0"/>
              <a:t>Widely deployed (in China)</a:t>
            </a:r>
          </a:p>
          <a:p>
            <a:pPr lvl="1"/>
            <a:r>
              <a:rPr lang="en-US" dirty="0"/>
              <a:t>Everywhere: Hotels, taxis, shops, etc.</a:t>
            </a:r>
          </a:p>
          <a:p>
            <a:pPr lvl="1"/>
            <a:r>
              <a:rPr lang="en-US" dirty="0"/>
              <a:t>Anyone with a phone (everyone)</a:t>
            </a:r>
          </a:p>
          <a:p>
            <a:pPr lvl="2"/>
            <a:r>
              <a:rPr lang="en-US" dirty="0"/>
              <a:t>Knows how to use this stuff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16F583A-A9F0-AF37-F713-A4303552F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8875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Metrics suggest</a:t>
            </a:r>
          </a:p>
          <a:p>
            <a:pPr lvl="1"/>
            <a:r>
              <a:rPr lang="en-US" dirty="0"/>
              <a:t>Technology is better than humans</a:t>
            </a:r>
          </a:p>
          <a:p>
            <a:r>
              <a:rPr lang="en-US" dirty="0"/>
              <a:t>But I am more productive</a:t>
            </a:r>
          </a:p>
          <a:p>
            <a:pPr lvl="1"/>
            <a:r>
              <a:rPr lang="en-US" dirty="0"/>
              <a:t>with a human interpreter</a:t>
            </a:r>
          </a:p>
          <a:p>
            <a:r>
              <a:rPr lang="en-US" dirty="0"/>
              <a:t>Metrics are wrong: BLEU &amp; latency</a:t>
            </a:r>
          </a:p>
          <a:p>
            <a:pPr lvl="1"/>
            <a:r>
              <a:rPr lang="en-US" dirty="0"/>
              <a:t>Human interpreters emphasize</a:t>
            </a:r>
          </a:p>
          <a:p>
            <a:pPr lvl="2"/>
            <a:r>
              <a:rPr lang="en-US" dirty="0"/>
              <a:t>What I need to know </a:t>
            </a:r>
          </a:p>
          <a:p>
            <a:pPr lvl="2"/>
            <a:r>
              <a:rPr lang="en-US" dirty="0"/>
              <a:t>When I need to know it</a:t>
            </a:r>
          </a:p>
          <a:p>
            <a:pPr lvl="1"/>
            <a:r>
              <a:rPr lang="en-US" dirty="0"/>
              <a:t>Machines translate</a:t>
            </a:r>
          </a:p>
          <a:p>
            <a:pPr lvl="2"/>
            <a:r>
              <a:rPr lang="en-US" dirty="0"/>
              <a:t>Everything (with equal emphasis)</a:t>
            </a:r>
          </a:p>
          <a:p>
            <a:pPr lvl="1"/>
            <a:r>
              <a:rPr lang="en-US" dirty="0"/>
              <a:t>I don’t </a:t>
            </a:r>
            <a:r>
              <a:rPr lang="en-US" b="1" i="1" u="sng" dirty="0">
                <a:solidFill>
                  <a:srgbClr val="FF0000"/>
                </a:solidFill>
              </a:rPr>
              <a:t>trust</a:t>
            </a:r>
            <a:r>
              <a:rPr lang="en-US" dirty="0"/>
              <a:t> machines (with terminology): </a:t>
            </a:r>
          </a:p>
          <a:p>
            <a:pPr lvl="2"/>
            <a:r>
              <a:rPr lang="en-US" dirty="0"/>
              <a:t>``ecology’’ vs ``eco-system’’</a:t>
            </a:r>
          </a:p>
          <a:p>
            <a:pPr lvl="2"/>
            <a:r>
              <a:rPr lang="en-US" dirty="0"/>
              <a:t>``corruption’’</a:t>
            </a:r>
          </a:p>
          <a:p>
            <a:pPr lvl="1"/>
            <a:r>
              <a:rPr lang="en-US" dirty="0"/>
              <a:t>It is exhausting second-guessing machines</a:t>
            </a:r>
          </a:p>
        </p:txBody>
      </p:sp>
    </p:spTree>
    <p:extLst>
      <p:ext uri="{BB962C8B-B14F-4D97-AF65-F5344CB8AC3E}">
        <p14:creationId xmlns:p14="http://schemas.microsoft.com/office/powerpoint/2010/main" val="166013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AEA9-BABF-9988-F7CE-29D92F4A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 Between Translators &amp; Engineers:</a:t>
            </a:r>
            <a:br>
              <a:rPr lang="en-US" dirty="0"/>
            </a:br>
            <a:r>
              <a:rPr lang="en-US" dirty="0"/>
              <a:t>Technical 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Acronyms are hard for Google</a:t>
                </a:r>
              </a:p>
              <a:p>
                <a:pPr lvl="1"/>
                <a:r>
                  <a:rPr lang="en-US" dirty="0"/>
                  <a:t>Google is better on long forms (LFs)</a:t>
                </a:r>
              </a:p>
              <a:p>
                <a:pPr lvl="1"/>
                <a:r>
                  <a:rPr lang="en-US" dirty="0"/>
                  <a:t>than short forms (SFs)</a:t>
                </a:r>
              </a:p>
              <a:p>
                <a:r>
                  <a:rPr lang="en-US" dirty="0"/>
                  <a:t>Why?  Bad metrics (BLEU)</a:t>
                </a:r>
              </a:p>
              <a:p>
                <a:r>
                  <a:rPr lang="en-US" dirty="0"/>
                  <a:t>Suggestion: (Generate &amp; Test)</a:t>
                </a:r>
              </a:p>
              <a:p>
                <a:pPr lvl="1"/>
                <a:r>
                  <a:rPr lang="en-US" dirty="0"/>
                  <a:t>Use Google: Translate long form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Generate many candidates,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Test candidates (Fact-checking)</a:t>
                </a:r>
              </a:p>
              <a:p>
                <a:pPr lvl="2"/>
                <a:r>
                  <a:rPr lang="en-US" dirty="0"/>
                  <a:t>Search in target language for supporting evidence for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Pattern: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), in reliable sources</a:t>
                </a:r>
              </a:p>
              <a:p>
                <a:r>
                  <a:rPr lang="en-US" dirty="0"/>
                  <a:t>More generally, build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trust</a:t>
                </a:r>
              </a:p>
              <a:p>
                <a:pPr lvl="1"/>
                <a:r>
                  <a:rPr lang="en-US" dirty="0"/>
                  <a:t>Complement </a:t>
                </a:r>
                <a:r>
                  <a:rPr lang="en-US" dirty="0" err="1"/>
                  <a:t>ChatGPT</a:t>
                </a:r>
                <a:r>
                  <a:rPr lang="en-US" dirty="0"/>
                  <a:t> with Search</a:t>
                </a:r>
              </a:p>
              <a:p>
                <a:pPr lvl="1"/>
                <a:r>
                  <a:rPr lang="en-US" dirty="0"/>
                  <a:t>Fact-Checking: </a:t>
                </a:r>
              </a:p>
              <a:p>
                <a:pPr lvl="2"/>
                <a:r>
                  <a:rPr lang="en-US" dirty="0"/>
                  <a:t>Google calls this </a:t>
                </a:r>
                <a:r>
                  <a:rPr lang="en-US" i="1" u="sng" dirty="0"/>
                  <a:t>attribution</a:t>
                </a:r>
                <a:r>
                  <a:rPr lang="en-US" dirty="0"/>
                  <a:t> (Document sources)</a:t>
                </a:r>
              </a:p>
              <a:p>
                <a:pPr lvl="2"/>
                <a:r>
                  <a:rPr lang="en-US" dirty="0"/>
                  <a:t>Label assertions with evidence (footnotes)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  <a:blipFill>
                <a:blip r:embed="rId2"/>
                <a:stretch>
                  <a:fillRect l="-129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32DBB4-EA11-728E-F639-A9CBDBD4E6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76700" y="1027905"/>
            <a:ext cx="5181600" cy="5639221"/>
          </a:xfrm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DF3AE4-A1EA-EA0D-2CA3-789764386E80}"/>
              </a:ext>
            </a:extLst>
          </p:cNvPr>
          <p:cNvSpPr/>
          <p:nvPr/>
        </p:nvSpPr>
        <p:spPr>
          <a:xfrm>
            <a:off x="9959418" y="963575"/>
            <a:ext cx="2098882" cy="794582"/>
          </a:xfrm>
          <a:prstGeom prst="wedgeRoundRectCallout">
            <a:avLst>
              <a:gd name="adj1" fmla="val -48555"/>
              <a:gd name="adj2" fmla="val 1792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Richard Yue</a:t>
            </a:r>
            <a:endParaRPr sz="2400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D97B6C4-26D6-42ED-12C0-1876D995E5F4}"/>
              </a:ext>
            </a:extLst>
          </p:cNvPr>
          <p:cNvSpPr/>
          <p:nvPr/>
        </p:nvSpPr>
        <p:spPr>
          <a:xfrm>
            <a:off x="4920343" y="6176963"/>
            <a:ext cx="1649393" cy="415094"/>
          </a:xfrm>
          <a:prstGeom prst="wedgeRoundRectCallout">
            <a:avLst>
              <a:gd name="adj1" fmla="val 74395"/>
              <a:gd name="adj2" fmla="val -37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Hallucinations</a:t>
            </a:r>
          </a:p>
        </p:txBody>
      </p:sp>
    </p:spTree>
    <p:extLst>
      <p:ext uri="{BB962C8B-B14F-4D97-AF65-F5344CB8AC3E}">
        <p14:creationId xmlns:p14="http://schemas.microsoft.com/office/powerpoint/2010/main" val="1266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37B2-6084-8F99-D3DA-C2DA17E8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C46ED-CEB7-FAFF-9181-733782A1EF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Research Areas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Natural Language Processing (NLP)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Deep Nets (BERT)</a:t>
            </a:r>
          </a:p>
          <a:p>
            <a:pPr lvl="2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Inference, </a:t>
            </a:r>
            <a:r>
              <a:rPr lang="en-US" dirty="0">
                <a:solidFill>
                  <a:srgbClr val="2B3A6C"/>
                </a:solidFill>
                <a:latin typeface="Yantramanav"/>
              </a:rPr>
              <a:t>F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ine-tuning, Pretraining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Linear Algebra</a:t>
            </a:r>
          </a:p>
          <a:p>
            <a:pPr lvl="2"/>
            <a:r>
              <a:rPr lang="en-US" dirty="0">
                <a:solidFill>
                  <a:srgbClr val="2B3A6C"/>
                </a:solidFill>
                <a:latin typeface="Yantramanav"/>
              </a:rPr>
              <a:t>Singular Value Decomposition (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SVD)</a:t>
            </a:r>
          </a:p>
          <a:p>
            <a:pPr lvl="2"/>
            <a:r>
              <a:rPr lang="en-US" dirty="0">
                <a:solidFill>
                  <a:srgbClr val="2B3A6C"/>
                </a:solidFill>
                <a:latin typeface="Yantramanav"/>
              </a:rPr>
              <a:t>Spectral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 Clustering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Information Retrieval (IR)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BCDDC1-54C7-D762-BD18-81B671A2CCD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Datasets / Benchmarks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Semantic Scholar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Citation Graph: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 </a:t>
                </a:r>
              </a:p>
              <a:p>
                <a:pPr lvl="2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</m:t>
                    </m:r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M papers (nodes)</a:t>
                </a:r>
              </a:p>
              <a:p>
                <a:pPr lvl="2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</m:t>
                    </m:r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B (edges)</a:t>
                </a:r>
              </a:p>
              <a:p>
                <a:pPr lvl="1"/>
                <a:r>
                  <a:rPr lang="en-US" dirty="0" err="1">
                    <a:solidFill>
                      <a:srgbClr val="2B3A6C"/>
                    </a:solidFill>
                    <a:latin typeface="Yantramanav"/>
                  </a:rPr>
                  <a:t>SciRepEval</a:t>
                </a:r>
                <a:endParaRPr lang="en-US" dirty="0">
                  <a:solidFill>
                    <a:srgbClr val="2B3A6C"/>
                  </a:solidFill>
                  <a:latin typeface="Yantramanav"/>
                </a:endParaRPr>
              </a:p>
              <a:p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Applications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Academic Search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Recommender System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Collaborative Filtering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Traffic Analysis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BCDDC1-54C7-D762-BD18-81B671A2CC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737A6-A902-C48B-6773-916EFEA1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35186-C550-014E-A62D-325C56F1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8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4691-3957-C2BA-11E9-C1E2A2AF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Hypo: Contribution = Primary + Secondary Literature</a:t>
            </a:r>
            <a:endParaRPr lang="en-US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F04CBC-F816-5826-E5B1-A6D130F41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992"/>
            <a:ext cx="10515600" cy="24551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Contribution</a:t>
            </a:r>
          </a:p>
          <a:p>
            <a:pPr lvl="1"/>
            <a:r>
              <a:rPr lang="en-US" dirty="0"/>
              <a:t>Author Contributions: Primary Literature</a:t>
            </a:r>
          </a:p>
          <a:p>
            <a:pPr lvl="1"/>
            <a:r>
              <a:rPr lang="en-US" dirty="0"/>
              <a:t>Audience Appreciation: Secondary Sources (Surveys, Textbooks, Social Media, etc.)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Cold War Opinion Piece:  World Events </a:t>
            </a:r>
            <a:r>
              <a:rPr lang="en-US" dirty="0">
                <a:sym typeface="Wingdings" pitchFamily="2" charset="2"/>
              </a:rPr>
              <a:t> More Views</a:t>
            </a:r>
            <a:endParaRPr lang="en-US" dirty="0"/>
          </a:p>
          <a:p>
            <a:pPr lvl="1"/>
            <a:r>
              <a:rPr lang="en-US" dirty="0"/>
              <a:t>PMI: Subsequent work (Word2Vec/BERT) </a:t>
            </a:r>
            <a:r>
              <a:rPr lang="en-US" dirty="0">
                <a:sym typeface="Wingdings" pitchFamily="2" charset="2"/>
              </a:rPr>
              <a:t> More Citations</a:t>
            </a:r>
          </a:p>
          <a:p>
            <a:pPr lvl="1"/>
            <a:r>
              <a:rPr lang="en-US" dirty="0">
                <a:sym typeface="Wingdings" pitchFamily="2" charset="2"/>
              </a:rPr>
              <a:t>Rising tide lifts all boats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A65E1-B5C1-A13B-CAC0-98BA764EE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EE226-9032-3C4B-4365-E9B896A40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40</a:t>
            </a:fld>
            <a:endParaRPr lang="en-US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F96874D9-2ACF-A642-D791-9F764D65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53" y="2945967"/>
            <a:ext cx="3748542" cy="3748542"/>
          </a:xfrm>
          <a:prstGeom prst="rect">
            <a:avLst/>
          </a:prstGeom>
        </p:spPr>
      </p:pic>
      <p:pic>
        <p:nvPicPr>
          <p:cNvPr id="9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B162461F-8000-3D97-2A48-A232A0992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3" y="3657601"/>
            <a:ext cx="6625447" cy="2703328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6A84B058-49E9-47A7-421F-D4821F3BC1E2}"/>
              </a:ext>
            </a:extLst>
          </p:cNvPr>
          <p:cNvSpPr/>
          <p:nvPr/>
        </p:nvSpPr>
        <p:spPr>
          <a:xfrm rot="10800000">
            <a:off x="3386434" y="458871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model (e.g., BERT)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vector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(``BERT inverse’’)</a:t>
                </a:r>
              </a:p>
              <a:p>
                <a:endParaRPr lang="en-US" dirty="0"/>
              </a:p>
              <a:p>
                <a:r>
                  <a:rPr lang="en-US" dirty="0"/>
                  <a:t>Challenge: missing abstracts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917865"/>
            <a:ext cx="5582210" cy="3887845"/>
          </a:xfrm>
        </p:spPr>
      </p:pic>
    </p:spTree>
    <p:extLst>
      <p:ext uri="{BB962C8B-B14F-4D97-AF65-F5344CB8AC3E}">
        <p14:creationId xmlns:p14="http://schemas.microsoft.com/office/powerpoint/2010/main" val="408198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id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tl;dr</a:t>
                </a:r>
                <a:r>
                  <a:rPr lang="en-US" dirty="0"/>
                  <a:t> (too long; didn’t read) summaries, full text</a:t>
                </a:r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pPr lvl="1"/>
                <a:r>
                  <a:rPr lang="en-US" dirty="0"/>
                  <a:t>more: authors, venues, fields of study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r>
                  <a:rPr lang="en-US" dirty="0"/>
                  <a:t>Note: GNNs use graph for fine-tuning</a:t>
                </a:r>
              </a:p>
              <a:p>
                <a:pPr lvl="1"/>
                <a:r>
                  <a:rPr lang="en-US" dirty="0"/>
                  <a:t>But not for inference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42</a:t>
            </a:fld>
            <a:endParaRPr lang="en-US" dirty="0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94" y="3087584"/>
            <a:ext cx="3902715" cy="2718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/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/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blipFill>
                <a:blip r:embed="rId5"/>
                <a:stretch>
                  <a:fillRect l="-28000" r="-24000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01741" y="664121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blipFill>
                <a:blip r:embed="rId4"/>
                <a:stretch>
                  <a:fillRect t="-11628" r="-47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16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1E6-3806-03A0-599D-885A285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Bad/Misleading Values:</a:t>
            </a:r>
            <a:br>
              <a:rPr lang="en-US" dirty="0"/>
            </a:br>
            <a:r>
              <a:rPr lang="en-US" dirty="0"/>
              <a:t>Redundancy </a:t>
            </a:r>
            <a:r>
              <a:rPr lang="en-US" dirty="0">
                <a:sym typeface="Wingdings" pitchFamily="2" charset="2"/>
              </a:rPr>
              <a:t> Robustness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parse documents</a:t>
                </a:r>
              </a:p>
              <a:p>
                <a:r>
                  <a:rPr lang="en-US" dirty="0"/>
                  <a:t>Abstracts can be wrong </a:t>
                </a:r>
              </a:p>
              <a:p>
                <a:endParaRPr lang="en-US" dirty="0"/>
              </a:p>
              <a:p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Error detection</a:t>
                </a:r>
              </a:p>
              <a:p>
                <a:pPr lvl="1"/>
                <a:r>
                  <a:rPr lang="en-US" dirty="0"/>
                  <a:t>Specter: depends on abstracts</a:t>
                </a:r>
              </a:p>
              <a:p>
                <a:pPr lvl="1"/>
                <a:r>
                  <a:rPr lang="en-US" dirty="0"/>
                  <a:t>Proposed: depends on links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</a:t>
                </a:r>
              </a:p>
              <a:p>
                <a:pPr lvl="1"/>
                <a:r>
                  <a:rPr lang="en-US" dirty="0"/>
                  <a:t>one of them is probably wrong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BE2E5-1506-E9BD-5847-92E47783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8A5-D986-BFB3-09C7-EC25F03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217511D-8872-3DA6-7667-A3651CA0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5498811"/>
            <a:ext cx="7772400" cy="13563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1C407F-C0D4-65A4-379A-89DBC6531CFF}"/>
              </a:ext>
            </a:extLst>
          </p:cNvPr>
          <p:cNvSpPr/>
          <p:nvPr/>
        </p:nvSpPr>
        <p:spPr>
          <a:xfrm>
            <a:off x="2998519" y="5611092"/>
            <a:ext cx="1419101" cy="1110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</a:t>
                </a:r>
              </a:p>
              <a:p>
                <a:pPr lvl="1"/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935D6F1-BDD2-F4C4-17DD-221140344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8256" y="219848"/>
            <a:ext cx="6359171" cy="63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45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0690" cy="1325563"/>
          </a:xfrm>
        </p:spPr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8A4D6-D024-18CA-D75C-2E95BBF7F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0" y="92075"/>
            <a:ext cx="6400800" cy="64008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0411" y="0"/>
            <a:ext cx="5582210" cy="3887845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4AB4F-7FB7-0DF7-3F7F-7F0FBDEA3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99265"/>
              </p:ext>
            </p:extLst>
          </p:nvPr>
        </p:nvGraphicFramePr>
        <p:xfrm>
          <a:off x="4783873" y="4157946"/>
          <a:ext cx="7069872" cy="2198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624">
                  <a:extLst>
                    <a:ext uri="{9D8B030D-6E8A-4147-A177-3AD203B41FA5}">
                      <a16:colId xmlns:a16="http://schemas.microsoft.com/office/drawing/2014/main" val="87053574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269090902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318840411"/>
                    </a:ext>
                  </a:extLst>
                </a:gridCol>
              </a:tblGrid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Pairs (Rand Walk)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Embedding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7879213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3,469,964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Proposed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5098279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78%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2,707,857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753772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1,216,506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SciNCL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4869951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1,201,561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1083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A9D20F-CEE7-0316-8DCA-2793902C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46" y="2818548"/>
            <a:ext cx="3902927" cy="3902927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3EBEA2A-5E28-59D4-8597-93125CC09EBE}"/>
              </a:ext>
            </a:extLst>
          </p:cNvPr>
          <p:cNvSpPr/>
          <p:nvPr/>
        </p:nvSpPr>
        <p:spPr>
          <a:xfrm>
            <a:off x="2105306" y="5639961"/>
            <a:ext cx="2743200" cy="1025990"/>
          </a:xfrm>
          <a:prstGeom prst="wedgeRoundRectCallout">
            <a:avLst>
              <a:gd name="adj1" fmla="val 78054"/>
              <a:gd name="adj2" fmla="val -77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provides embeddings  (but not abstracts) </a:t>
            </a:r>
          </a:p>
          <a:p>
            <a:pPr algn="ctr"/>
            <a:r>
              <a:rPr lang="en-US" dirty="0"/>
              <a:t>for many papers</a:t>
            </a:r>
          </a:p>
        </p:txBody>
      </p:sp>
    </p:spTree>
    <p:extLst>
      <p:ext uri="{BB962C8B-B14F-4D97-AF65-F5344CB8AC3E}">
        <p14:creationId xmlns:p14="http://schemas.microsoft.com/office/powerpoint/2010/main" val="76424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</a:t>
            </a:r>
            <a:r>
              <a:rPr lang="en" sz="28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5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DD9-0FC3-BF4F-0BB7-3496460E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5" y="2544247"/>
            <a:ext cx="2884714" cy="1325563"/>
          </a:xfrm>
        </p:spPr>
        <p:txBody>
          <a:bodyPr/>
          <a:lstStyle/>
          <a:p>
            <a:r>
              <a:rPr lang="en-US" dirty="0"/>
              <a:t>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F633-146D-F9F1-B8BE-4718465C3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439" y="3986934"/>
            <a:ext cx="4386451" cy="2295113"/>
          </a:xfrm>
        </p:spPr>
        <p:txBody>
          <a:bodyPr/>
          <a:lstStyle/>
          <a:p>
            <a:r>
              <a:rPr lang="en-US" dirty="0"/>
              <a:t>Snippets</a:t>
            </a:r>
          </a:p>
          <a:p>
            <a:r>
              <a:rPr lang="en-US" dirty="0"/>
              <a:t>titles, authors, abstracts</a:t>
            </a:r>
          </a:p>
          <a:p>
            <a:r>
              <a:rPr lang="en-US" dirty="0" err="1"/>
              <a:t>tl;dr</a:t>
            </a:r>
            <a:r>
              <a:rPr lang="en-US" dirty="0"/>
              <a:t> (too long; didn’t read)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72A1-34D3-59AE-BD7C-A54E3ACB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D335-BBB3-4F2F-F3E8-C6D748BF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50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42328-9027-5664-4D66-1DB43020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6338" y="61547"/>
            <a:ext cx="8800605" cy="3983831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67C35E-5B2C-CB61-5147-11D50C95F7B8}"/>
              </a:ext>
            </a:extLst>
          </p:cNvPr>
          <p:cNvSpPr txBox="1">
            <a:spLocks/>
          </p:cNvSpPr>
          <p:nvPr/>
        </p:nvSpPr>
        <p:spPr>
          <a:xfrm>
            <a:off x="5061447" y="4061237"/>
            <a:ext cx="6739183" cy="229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 Perspective:</a:t>
            </a:r>
          </a:p>
          <a:p>
            <a:pPr lvl="1"/>
            <a:r>
              <a:rPr lang="en-US" dirty="0"/>
              <a:t>These snippets</a:t>
            </a:r>
          </a:p>
          <a:p>
            <a:r>
              <a:rPr lang="en-US" dirty="0"/>
              <a:t>Audience Perspective:</a:t>
            </a:r>
          </a:p>
          <a:p>
            <a:pPr lvl="1"/>
            <a:r>
              <a:rPr lang="en-US" dirty="0"/>
              <a:t>Do these snippets capture 7k citations?</a:t>
            </a:r>
          </a:p>
          <a:p>
            <a:pPr lvl="1"/>
            <a:r>
              <a:rPr lang="en-US" dirty="0"/>
              <a:t>Why is this paper important</a:t>
            </a:r>
          </a:p>
          <a:p>
            <a:pPr lvl="2"/>
            <a:r>
              <a:rPr lang="en-US" dirty="0"/>
              <a:t>to contemporary readers?</a:t>
            </a: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B3DEF1B2-4402-9831-21EA-B394663C6E4F}"/>
              </a:ext>
            </a:extLst>
          </p:cNvPr>
          <p:cNvSpPr/>
          <p:nvPr/>
        </p:nvSpPr>
        <p:spPr>
          <a:xfrm>
            <a:off x="9850090" y="5845670"/>
            <a:ext cx="1835942" cy="872754"/>
          </a:xfrm>
          <a:prstGeom prst="wedgeRoundRectCallout">
            <a:avLst>
              <a:gd name="adj1" fmla="val -96732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Citing Sentences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056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 (repeated slide for 2</a:t>
            </a:r>
            <a:r>
              <a:rPr lang="en-US" baseline="30000" dirty="0"/>
              <a:t>nd</a:t>
            </a:r>
            <a:r>
              <a:rPr lang="en-US" dirty="0"/>
              <a:t> time)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Audience appreciation (subsequent literature, secondary sources)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Citing sentences in subsequent literature explain why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51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03327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B485B-B149-C171-1089-91E24DAFC8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Why is paper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dirty="0"/>
                  <a:t> important to contemporary readers?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B485B-B149-C171-1089-91E24DAFC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B5AD8-ED04-C2D0-FF66-09933DB14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1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</a:t>
                </a:r>
              </a:p>
              <a:p>
                <a:pPr lvl="1"/>
                <a:r>
                  <a:rPr lang="en-US" dirty="0"/>
                  <a:t>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  <a:p>
                <a:r>
                  <a:rPr lang="en-US" dirty="0"/>
                  <a:t>Suggestion</a:t>
                </a:r>
              </a:p>
              <a:p>
                <a:pPr lvl="1"/>
                <a:r>
                  <a:rPr lang="en-US" dirty="0"/>
                  <a:t>Citing sentences: better for capturing audience’s perspective</a:t>
                </a:r>
              </a:p>
              <a:p>
                <a:pPr lvl="1"/>
                <a:r>
                  <a:rPr lang="en-US" dirty="0"/>
                  <a:t>Abstracts: better for capturing authors’ perspective</a:t>
                </a:r>
              </a:p>
              <a:p>
                <a:r>
                  <a:rPr lang="en-US" dirty="0"/>
                  <a:t>Standard summaries:</a:t>
                </a:r>
              </a:p>
              <a:p>
                <a:pPr lvl="1"/>
                <a:r>
                  <a:rPr lang="en-US" dirty="0"/>
                  <a:t>BERT encoding of abstracts</a:t>
                </a:r>
              </a:p>
              <a:p>
                <a:r>
                  <a:rPr lang="en-US" dirty="0"/>
                  <a:t>Alternative proposal:</a:t>
                </a:r>
              </a:p>
              <a:p>
                <a:pPr lvl="1"/>
                <a:r>
                  <a:rPr lang="en-US" dirty="0"/>
                  <a:t>BERT encoding of citing sentences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B5AD8-ED04-C2D0-FF66-09933DB14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198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E7D41-0ABF-219E-8DDD-44E0A903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CB4EF-0125-06B6-6515-65B152CC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456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3F098-093B-834E-D92D-F91D8DEB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Baselines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60B8C-88B3-CD37-D832-0EF13F688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tl;dr</a:t>
            </a:r>
            <a:endParaRPr lang="en-US" dirty="0"/>
          </a:p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C640F-FF34-13C0-D372-C45D4D87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65FC3-65AA-10E4-4CB3-6AB9A104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53</a:t>
            </a:fld>
            <a:endParaRPr lang="en-US"/>
          </a:p>
        </p:txBody>
      </p:sp>
      <p:pic>
        <p:nvPicPr>
          <p:cNvPr id="8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52D9ED-3134-59C6-9714-785512A88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4692" y="1812252"/>
            <a:ext cx="7696200" cy="3483892"/>
          </a:xfrm>
          <a:prstGeom prst="rect">
            <a:avLst/>
          </a:prstGeom>
        </p:spPr>
      </p:pic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A74F3E7-696E-664D-7C41-5F725076FA95}"/>
              </a:ext>
            </a:extLst>
          </p:cNvPr>
          <p:cNvSpPr/>
          <p:nvPr/>
        </p:nvSpPr>
        <p:spPr>
          <a:xfrm>
            <a:off x="151108" y="3260190"/>
            <a:ext cx="3802582" cy="1111497"/>
          </a:xfrm>
          <a:prstGeom prst="wedgeRoundRectCallout">
            <a:avLst>
              <a:gd name="adj1" fmla="val -17091"/>
              <a:gd name="adj2" fmla="val -9452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⚠️ ⚠️ ⚠️ 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/>
              <a:t>⚠️ ⚠️ ⚠️</a:t>
            </a:r>
            <a:r>
              <a:rPr lang="en-US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Hallucinations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9735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154B9-2777-3616-0EEB-F5CDFC983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623A-A668-BAC7-1CE1-9F700AEF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54</a:t>
            </a:fld>
            <a:endParaRPr lang="en-US"/>
          </a:p>
        </p:txBody>
      </p:sp>
      <p:pic>
        <p:nvPicPr>
          <p:cNvPr id="10" name="Content Placeholder 9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33585A87-3B05-2E38-E9C3-E5091F32D5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87532" y="136525"/>
            <a:ext cx="8888681" cy="6199460"/>
          </a:xfrm>
        </p:spPr>
      </p:pic>
    </p:spTree>
    <p:extLst>
      <p:ext uri="{BB962C8B-B14F-4D97-AF65-F5344CB8AC3E}">
        <p14:creationId xmlns:p14="http://schemas.microsoft.com/office/powerpoint/2010/main" val="1715389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948BA5-3BF2-7FC8-8FBA-CB911D37C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22" y="365125"/>
            <a:ext cx="10515600" cy="1325563"/>
          </a:xfrm>
        </p:spPr>
        <p:txBody>
          <a:bodyPr/>
          <a:lstStyle/>
          <a:p>
            <a:r>
              <a:rPr lang="en-US" dirty="0" err="1"/>
              <a:t>tl;dr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E18046-7145-BA7B-BA27-CB2B91C15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1E6F21-D3A3-5CC0-4D36-EE055BE2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A close-up of a text&#10;&#10;Description automatically generated with low confidence">
            <a:extLst>
              <a:ext uri="{FF2B5EF4-FFF2-40B4-BE49-F238E27FC236}">
                <a16:creationId xmlns:a16="http://schemas.microsoft.com/office/drawing/2014/main" id="{C6537D65-6653-CD41-08AB-C8C242CB1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9" y="1454686"/>
            <a:ext cx="11829838" cy="361014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C1873449-358B-38A0-BF56-141B02447D26}"/>
              </a:ext>
            </a:extLst>
          </p:cNvPr>
          <p:cNvSpPr txBox="1">
            <a:spLocks/>
          </p:cNvSpPr>
          <p:nvPr/>
        </p:nvSpPr>
        <p:spPr>
          <a:xfrm>
            <a:off x="426522" y="5107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Desiderata: </a:t>
            </a:r>
          </a:p>
          <a:p>
            <a:r>
              <a:rPr lang="en-US" dirty="0"/>
              <a:t>One-at-a-time </a:t>
            </a:r>
            <a:r>
              <a:rPr lang="en-US" dirty="0">
                <a:sym typeface="Wingdings" pitchFamily="2" charset="2"/>
              </a:rPr>
              <a:t> Pairwise Sim</a:t>
            </a:r>
            <a:r>
              <a:rPr lang="en-US" dirty="0"/>
              <a:t>/diff  </a:t>
            </a:r>
          </a:p>
        </p:txBody>
      </p:sp>
    </p:spTree>
    <p:extLst>
      <p:ext uri="{BB962C8B-B14F-4D97-AF65-F5344CB8AC3E}">
        <p14:creationId xmlns:p14="http://schemas.microsoft.com/office/powerpoint/2010/main" val="247585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3A5C-634A-268D-92EC-FE96BC6F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https://github.com/kwchurch/JSALT_Better_Together</a:t>
            </a:r>
            <a:r>
              <a:rPr lang="en-US" sz="3600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174CE3-DDA0-1126-7855-C0172C02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Team Page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Zoom Link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Github with source code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large datasets from Globus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Slides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Meeting Notes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Notation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Deliverables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Reading List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SciRepEval Baselines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Similar Venues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359430-BB24-A9B6-8235-6386C1C104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Embeddings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Exercises (Lab for for this afternoon)</a:t>
            </a:r>
          </a:p>
          <a:p>
            <a:pPr lvl="1"/>
            <a:r>
              <a:rPr lang="en-US" dirty="0">
                <a:hlinkClick r:id="rId13"/>
              </a:rPr>
              <a:t>https://github.com/kwchurch/JSALT_Better_Together/tree/main/doc/exercises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7DC8E-E584-54A6-3BC1-C53510A0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26F2C-D54C-2A4B-B20F-63F0EE66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8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F5F2-46CB-F9D5-0A9C-5CA6CAE5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84992-0799-288F-883E-BEB940F99F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Deep Nets</a:t>
            </a:r>
          </a:p>
          <a:p>
            <a:pPr lvl="1"/>
            <a:r>
              <a:rPr lang="en-US" dirty="0"/>
              <a:t>Pretraining</a:t>
            </a:r>
          </a:p>
          <a:p>
            <a:pPr lvl="1"/>
            <a:r>
              <a:rPr lang="en-US" dirty="0"/>
              <a:t>Fine-Tuning</a:t>
            </a:r>
          </a:p>
          <a:p>
            <a:pPr lvl="1"/>
            <a:r>
              <a:rPr lang="en-US" dirty="0"/>
              <a:t>Inference</a:t>
            </a:r>
          </a:p>
          <a:p>
            <a:r>
              <a:rPr lang="en-US" dirty="0"/>
              <a:t>GNNs (Graphical Neural Nets)</a:t>
            </a:r>
          </a:p>
          <a:p>
            <a:r>
              <a:rPr lang="en-US" dirty="0"/>
              <a:t>ANN (</a:t>
            </a:r>
            <a:r>
              <a:rPr lang="en-US" dirty="0" err="1"/>
              <a:t>Approx</a:t>
            </a:r>
            <a:r>
              <a:rPr lang="en-US" dirty="0"/>
              <a:t> Nearest Neighbors)</a:t>
            </a:r>
          </a:p>
          <a:p>
            <a:r>
              <a:rPr lang="en-US" dirty="0"/>
              <a:t>Cos-</a:t>
            </a:r>
            <a:r>
              <a:rPr lang="en-US" dirty="0" err="1"/>
              <a:t>Dist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DD298-183A-257B-40D3-44E11D51E4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 (Singular Value Decomp)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Rotations</a:t>
            </a:r>
          </a:p>
          <a:p>
            <a:pPr lvl="1"/>
            <a:r>
              <a:rPr lang="en-US" dirty="0"/>
              <a:t>Clustering (</a:t>
            </a:r>
            <a:r>
              <a:rPr lang="en-US" dirty="0" err="1"/>
              <a:t>Kmeans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Spectral Clustering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365A6-3358-B864-9A8E-E28CFC48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8CD33-D083-F6A7-69A2-B1F92373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440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E977-B61B-5F81-D8D2-A2CECCBF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  <a:br>
              <a:rPr lang="en-US" dirty="0"/>
            </a:br>
            <a:r>
              <a:rPr lang="en-US" dirty="0">
                <a:hlinkClick r:id="rId2"/>
              </a:rPr>
              <a:t>ACL-2022 Tutorial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8D3DB-3062-7CAB-1FFA-63EF72E07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Pre-training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Fine-tuning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18839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7856966"/>
              </p:ext>
            </p:extLst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8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/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 dirty="0"/>
                        <a:t>Step</a:t>
                      </a:r>
                      <a:endParaRPr sz="250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Inference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</p:spTree>
    <p:extLst>
      <p:ext uri="{BB962C8B-B14F-4D97-AF65-F5344CB8AC3E}">
        <p14:creationId xmlns:p14="http://schemas.microsoft.com/office/powerpoint/2010/main" val="117797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827100" y="105400"/>
            <a:ext cx="105156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6666"/>
              <a:buNone/>
            </a:pPr>
            <a:r>
              <a:rPr lang="en-US" sz="6000"/>
              <a:t>Inference: f(x) → y</a:t>
            </a:r>
            <a:endParaRPr i="1"/>
          </a:p>
        </p:txBody>
      </p:sp>
      <p:pic>
        <p:nvPicPr>
          <p:cNvPr id="189" name="Google Shape;1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100" y="1440626"/>
            <a:ext cx="10791724" cy="17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/>
          <p:nvPr/>
        </p:nvSpPr>
        <p:spPr>
          <a:xfrm>
            <a:off x="1831675" y="3193050"/>
            <a:ext cx="6249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14"/>
          <p:cNvSpPr/>
          <p:nvPr/>
        </p:nvSpPr>
        <p:spPr>
          <a:xfrm>
            <a:off x="4303600" y="3169350"/>
            <a:ext cx="624900" cy="5646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 sz="3000"/>
          </a:p>
        </p:txBody>
      </p:sp>
      <p:sp>
        <p:nvSpPr>
          <p:cNvPr id="192" name="Google Shape;192;p14"/>
          <p:cNvSpPr/>
          <p:nvPr/>
        </p:nvSpPr>
        <p:spPr>
          <a:xfrm>
            <a:off x="6316749" y="3215703"/>
            <a:ext cx="13563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A97C9-A70E-CAD2-1CA3-099C0F4FF4BD}"/>
              </a:ext>
            </a:extLst>
          </p:cNvPr>
          <p:cNvSpPr txBox="1"/>
          <p:nvPr/>
        </p:nvSpPr>
        <p:spPr>
          <a:xfrm>
            <a:off x="934575" y="6011037"/>
            <a:ext cx="98813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6"/>
              </a:rPr>
              <a:t>https://github.com/kwchurch/ACL2022_deepnets_tutorial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996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Google Shape;197;p1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0000"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dirty="0"/>
                  <a:t>Input: </a:t>
                </a:r>
                <a:r>
                  <a:rPr lang="en-US" i="1" dirty="0"/>
                  <a:t>I love you</a:t>
                </a:r>
                <a:br>
                  <a:rPr lang="en-US" i="1" dirty="0"/>
                </a:br>
                <a:r>
                  <a:rPr lang="en-US" dirty="0"/>
                  <a:t>Output: Depends on Model: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i="1" dirty="0"/>
              </a:p>
            </p:txBody>
          </p:sp>
        </mc:Choice>
        <mc:Fallback xmlns="">
          <p:sp>
            <p:nvSpPr>
              <p:cNvPr id="197" name="Google Shape;197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blipFill>
                <a:blip r:embed="rId3"/>
                <a:stretch>
                  <a:fillRect l="-1323" t="-31667" b="-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Google Shape;198;p15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Task: classification: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</m:t>
                    </m:r>
                    <m:acc>
                      <m:accPr>
                        <m:chr m:val="̂"/>
                        <m:ctrlPr>
                          <a:rPr lang="ar-AE" sz="440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ar-AE" sz="44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</m:acc>
                  </m:oMath>
                </a14:m>
                <a:endParaRPr lang="ar-AE" sz="4400" dirty="0"/>
              </a:p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Models: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Sentiment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positive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Fake News: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fake (real)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Spam/Ham: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spam (ham)</a:t>
                </a:r>
                <a:endParaRPr sz="2800" dirty="0"/>
              </a:p>
            </p:txBody>
          </p:sp>
        </mc:Choice>
        <mc:Fallback xmlns="">
          <p:sp>
            <p:nvSpPr>
              <p:cNvPr id="198" name="Google Shape;198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603" t="-1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Google Shape;201;p15"/>
          <p:cNvSpPr/>
          <p:nvPr/>
        </p:nvSpPr>
        <p:spPr>
          <a:xfrm>
            <a:off x="87155" y="197574"/>
            <a:ext cx="319635" cy="333079"/>
          </a:xfrm>
          <a:prstGeom prst="wedgeRoundRectCallout">
            <a:avLst>
              <a:gd name="adj1" fmla="val 108159"/>
              <a:gd name="adj2" fmla="val -22445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87155" y="589746"/>
            <a:ext cx="319635" cy="333079"/>
          </a:xfrm>
          <a:prstGeom prst="wedgeRoundRectCallout">
            <a:avLst>
              <a:gd name="adj1" fmla="val 106715"/>
              <a:gd name="adj2" fmla="val 5285"/>
              <a:gd name="adj3" fmla="val 16667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984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Many of these models produce reasonable results</a:t>
            </a:r>
            <a:endParaRPr/>
          </a:p>
        </p:txBody>
      </p:sp>
      <p:pic>
        <p:nvPicPr>
          <p:cNvPr id="208" name="Google Shape;2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2019" y="0"/>
            <a:ext cx="8289981" cy="62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 sz="1200" b="0" i="0" u="none" strike="noStrike" cap="none">
              <a:solidFill>
                <a:srgbClr val="898E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Scores could be more confident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588" y="2061384"/>
            <a:ext cx="8446412" cy="47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682948" y="3091070"/>
            <a:ext cx="630282" cy="28502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8530486" y="4342029"/>
            <a:ext cx="683492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481341" y="5873358"/>
            <a:ext cx="683491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30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6966199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000"/>
              <a:t>Most users should </a:t>
            </a:r>
            <a:r>
              <a:rPr lang="en-US" sz="4000" b="1" i="1" u="sng"/>
              <a:t>not</a:t>
            </a:r>
            <a:r>
              <a:rPr lang="en-US" sz="4000"/>
              <a:t> invest in pretraining</a:t>
            </a:r>
            <a:br>
              <a:rPr lang="en-US" sz="4000"/>
            </a:br>
            <a:r>
              <a:rPr lang="en-US" sz="4000">
                <a:solidFill>
                  <a:srgbClr val="333333"/>
                </a:solidFill>
              </a:rPr>
              <a:t>because growth (&amp; costs) are out of control</a:t>
            </a:r>
            <a:endParaRPr sz="4000"/>
          </a:p>
        </p:txBody>
      </p:sp>
      <p:pic>
        <p:nvPicPr>
          <p:cNvPr id="239" name="Google Shape;239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2374" y="2041600"/>
            <a:ext cx="7048013" cy="248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453229" y="1586450"/>
            <a:ext cx="3383745" cy="338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 descr="Comparing the original Transformer to the Evolved Transformer across different model siz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7955" y="4574876"/>
            <a:ext cx="1973669" cy="177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 descr="Graphical user interface, application, website, Team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37347" t="19884" r="19640" b="52649"/>
          <a:stretch/>
        </p:blipFill>
        <p:spPr>
          <a:xfrm>
            <a:off x="5950676" y="4857370"/>
            <a:ext cx="2947705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 txBox="1"/>
          <p:nvPr/>
        </p:nvSpPr>
        <p:spPr>
          <a:xfrm>
            <a:off x="9067950" y="5099500"/>
            <a:ext cx="2368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Rising Tide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Lifts All Boats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69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Fine-Tuning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14114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609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9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Recommendations</a:t>
                </a:r>
              </a:p>
              <a:p>
                <a:pPr lvl="1"/>
                <a:r>
                  <a:rPr lang="en-US" dirty="0"/>
                  <a:t>What should I read?</a:t>
                </a:r>
              </a:p>
              <a:p>
                <a:pPr lvl="1"/>
                <a:r>
                  <a:rPr lang="en-US" dirty="0"/>
                  <a:t>What should I cite?</a:t>
                </a:r>
              </a:p>
              <a:p>
                <a:r>
                  <a:rPr lang="en-US" dirty="0"/>
                  <a:t>Finding experts (</a:t>
                </a:r>
                <a:r>
                  <a:rPr lang="en-US" i="1" dirty="0"/>
                  <a:t>who knows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Similar to above, but answer is a contact (as opposed to a paper)</a:t>
                </a:r>
              </a:p>
              <a:p>
                <a:r>
                  <a:rPr lang="en-US" dirty="0"/>
                  <a:t>Routing submissions to reviewers</a:t>
                </a:r>
              </a:p>
              <a:p>
                <a:pPr lvl="1"/>
                <a:r>
                  <a:rPr lang="en-US" dirty="0"/>
                  <a:t>Features: titles, abstracts, full text, references</a:t>
                </a:r>
              </a:p>
              <a:p>
                <a:r>
                  <a:rPr lang="en-US" dirty="0"/>
                  <a:t>Summarization (of sets of documents): </a:t>
                </a:r>
              </a:p>
              <a:p>
                <a:pPr lvl="1"/>
                <a:r>
                  <a:rPr lang="en-US" dirty="0"/>
                  <a:t>Standard methods (e.g., </a:t>
                </a:r>
                <a:r>
                  <a:rPr lang="en-US" dirty="0" err="1"/>
                  <a:t>tl;dr</a:t>
                </a:r>
                <a:r>
                  <a:rPr lang="en-US" dirty="0"/>
                  <a:t>): summarize each doc, one at a time</a:t>
                </a:r>
              </a:p>
              <a:p>
                <a:pPr lvl="1"/>
                <a:r>
                  <a:rPr lang="en-US" dirty="0"/>
                  <a:t>Alternative: capture similarities &amp; differences among clusters</a:t>
                </a:r>
              </a:p>
              <a:p>
                <a:pPr lvl="2"/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2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Writers;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Now; 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0485-433E-8983-4078-E79EB37E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 Alternative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FA23AFC-E6D2-EF02-224C-EB5491200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20" t="62" r="71821" b="65407"/>
          <a:stretch/>
        </p:blipFill>
        <p:spPr>
          <a:xfrm>
            <a:off x="1258330" y="2853484"/>
            <a:ext cx="2498454" cy="298935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B3C6B-5DE7-267F-6398-AA432884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90" t="43236" r="58801" b="20778"/>
          <a:stretch/>
        </p:blipFill>
        <p:spPr>
          <a:xfrm>
            <a:off x="4006996" y="2853484"/>
            <a:ext cx="2733873" cy="2976349"/>
          </a:xfrm>
          <a:prstGeom prst="rect">
            <a:avLst/>
          </a:prstGeom>
        </p:spPr>
      </p:pic>
      <p:pic>
        <p:nvPicPr>
          <p:cNvPr id="8" name="Graphic 7" descr="Add outline">
            <a:extLst>
              <a:ext uri="{FF2B5EF4-FFF2-40B4-BE49-F238E27FC236}">
                <a16:creationId xmlns:a16="http://schemas.microsoft.com/office/drawing/2014/main" id="{2B2977D3-4C0C-172D-7DF5-4F958FAFF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0914" y="354409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90E61F-B284-C1C8-1864-329AFF4DD949}"/>
              </a:ext>
            </a:extLst>
          </p:cNvPr>
          <p:cNvSpPr txBox="1"/>
          <p:nvPr/>
        </p:nvSpPr>
        <p:spPr>
          <a:xfrm>
            <a:off x="1898351" y="5911790"/>
            <a:ext cx="609206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Text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CBBAC-3715-0187-8585-B62D902F6362}"/>
              </a:ext>
            </a:extLst>
          </p:cNvPr>
          <p:cNvSpPr txBox="1"/>
          <p:nvPr/>
        </p:nvSpPr>
        <p:spPr>
          <a:xfrm>
            <a:off x="4903071" y="5842841"/>
            <a:ext cx="993926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Context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40AE9-79EF-7E72-C77C-4C81FF154061}"/>
              </a:ext>
            </a:extLst>
          </p:cNvPr>
          <p:cNvSpPr txBox="1"/>
          <p:nvPr/>
        </p:nvSpPr>
        <p:spPr>
          <a:xfrm>
            <a:off x="7661564" y="3724295"/>
            <a:ext cx="997527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3000" dirty="0"/>
              <a:t>GNN</a:t>
            </a:r>
            <a:endParaRPr lang="en-US" sz="3000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860B762-00E0-32C4-F542-E06B3D261F91}"/>
              </a:ext>
            </a:extLst>
          </p:cNvPr>
          <p:cNvSpPr>
            <a:spLocks/>
          </p:cNvSpPr>
          <p:nvPr/>
        </p:nvSpPr>
        <p:spPr>
          <a:xfrm>
            <a:off x="6871855" y="3779715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B288CC9-1C99-7F82-DCCC-BFED5BF174E6}"/>
              </a:ext>
            </a:extLst>
          </p:cNvPr>
          <p:cNvSpPr>
            <a:spLocks/>
          </p:cNvSpPr>
          <p:nvPr/>
        </p:nvSpPr>
        <p:spPr>
          <a:xfrm>
            <a:off x="8756073" y="3812969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/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/>
                  <a:t>Embeddings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blipFill>
                <a:blip r:embed="rId6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B4D70CFA-A7FD-F994-6062-00A45C2BF2C7}"/>
              </a:ext>
            </a:extLst>
          </p:cNvPr>
          <p:cNvSpPr/>
          <p:nvPr/>
        </p:nvSpPr>
        <p:spPr>
          <a:xfrm>
            <a:off x="7442075" y="1794612"/>
            <a:ext cx="1968623" cy="909951"/>
          </a:xfrm>
          <a:prstGeom prst="wedgeRectCallout">
            <a:avLst>
              <a:gd name="adj1" fmla="val -17234"/>
              <a:gd name="adj2" fmla="val 14749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327959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CF24-DC4E-3993-7C17-4737DE9E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85180-8315-6784-0D65-37029A7C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91" y="1452684"/>
            <a:ext cx="7820464" cy="3977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27D6A-B196-5E94-E7CC-A01FB7A3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75" y="365125"/>
            <a:ext cx="6048025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99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0029-135D-44CE-81A6-1812F86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F8F79-23C7-4F82-7073-80E2990FC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 </a:t>
            </a:r>
            <a:r>
              <a:rPr lang="zh-CN" altLang="en-US" dirty="0"/>
              <a:t> </a:t>
            </a:r>
            <a:r>
              <a:rPr lang="en-US" altLang="zh-CN" dirty="0"/>
              <a:t>(a</a:t>
            </a:r>
            <a:r>
              <a:rPr lang="zh-CN" altLang="en-US" dirty="0"/>
              <a:t> </a:t>
            </a:r>
            <a:r>
              <a:rPr lang="en-US" altLang="zh-CN" dirty="0"/>
              <a:t>paper): </a:t>
            </a:r>
            <a:r>
              <a:rPr lang="zh-CN" altLang="en-US" dirty="0"/>
              <a:t> </a:t>
            </a:r>
            <a:r>
              <a:rPr lang="en-US" altLang="zh-CN" dirty="0"/>
              <a:t>specter embedding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Edge: citation</a:t>
            </a:r>
            <a:endParaRPr lang="en-US" dirty="0"/>
          </a:p>
        </p:txBody>
      </p:sp>
      <p:pic>
        <p:nvPicPr>
          <p:cNvPr id="1026" name="Picture 2" descr="aggregate_neighbors">
            <a:extLst>
              <a:ext uri="{FF2B5EF4-FFF2-40B4-BE49-F238E27FC236}">
                <a16:creationId xmlns:a16="http://schemas.microsoft.com/office/drawing/2014/main" id="{9604A49F-7B94-F078-5BC6-4983CDEE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49" y="2838204"/>
            <a:ext cx="6891088" cy="31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D0957F-3ACE-CE9B-91D2-9B52B1A9E86D}"/>
              </a:ext>
            </a:extLst>
          </p:cNvPr>
          <p:cNvSpPr txBox="1"/>
          <p:nvPr/>
        </p:nvSpPr>
        <p:spPr>
          <a:xfrm>
            <a:off x="838200" y="6444728"/>
            <a:ext cx="1028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https://snap-stanford.github.io/cs224w-notes/machine-learning-with-networks/graph-neural-networks</a:t>
            </a:r>
            <a:r>
              <a:rPr lang="en-US" altLang="zh-CN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/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Citation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Graph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blipFill>
                <a:blip r:embed="rId4"/>
                <a:stretch>
                  <a:fillRect l="-2688" t="-3509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/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specter 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=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{1,…N}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blipFill>
                <a:blip r:embed="rId5"/>
                <a:stretch>
                  <a:fillRect l="-1802" t="-3509" r="-1802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/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Output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blipFill>
                <a:blip r:embed="rId6"/>
                <a:stretch>
                  <a:fillRect l="-2326" t="-3390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AE7F3E71-B738-1C8C-913E-4977D6D147E0}"/>
              </a:ext>
            </a:extLst>
          </p:cNvPr>
          <p:cNvSpPr/>
          <p:nvPr/>
        </p:nvSpPr>
        <p:spPr>
          <a:xfrm rot="5400000">
            <a:off x="5248894" y="4094475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BAA197D-DEF1-7288-85C0-4589B7148CE2}"/>
              </a:ext>
            </a:extLst>
          </p:cNvPr>
          <p:cNvSpPr/>
          <p:nvPr/>
        </p:nvSpPr>
        <p:spPr>
          <a:xfrm rot="5400000">
            <a:off x="8551577" y="2832418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9F235876-DC2B-34BA-8580-BA3F352A4018}"/>
              </a:ext>
            </a:extLst>
          </p:cNvPr>
          <p:cNvSpPr/>
          <p:nvPr/>
        </p:nvSpPr>
        <p:spPr>
          <a:xfrm>
            <a:off x="5525128" y="5495350"/>
            <a:ext cx="1533479" cy="780118"/>
          </a:xfrm>
          <a:prstGeom prst="wedgeRectCallout">
            <a:avLst>
              <a:gd name="adj1" fmla="val 63854"/>
              <a:gd name="adj2" fmla="val -48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1-hop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A5ABA48-A3F0-B0D1-B402-C52A82EBD7C7}"/>
              </a:ext>
            </a:extLst>
          </p:cNvPr>
          <p:cNvSpPr/>
          <p:nvPr/>
        </p:nvSpPr>
        <p:spPr>
          <a:xfrm>
            <a:off x="9374426" y="4973203"/>
            <a:ext cx="1533479" cy="780118"/>
          </a:xfrm>
          <a:prstGeom prst="wedgeRectCallout">
            <a:avLst>
              <a:gd name="adj1" fmla="val -79918"/>
              <a:gd name="adj2" fmla="val -38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2-hop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651D4D4A-7306-AA6C-3BB8-DC4962B4EB2B}"/>
              </a:ext>
            </a:extLst>
          </p:cNvPr>
          <p:cNvSpPr/>
          <p:nvPr/>
        </p:nvSpPr>
        <p:spPr>
          <a:xfrm>
            <a:off x="6616652" y="771492"/>
            <a:ext cx="2413985" cy="919196"/>
          </a:xfrm>
          <a:prstGeom prst="wedgeRectCallout">
            <a:avLst>
              <a:gd name="adj1" fmla="val -5001"/>
              <a:gd name="adj2" fmla="val 230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3988F7C-66DD-1253-E10D-1351A9B7DC1E}"/>
              </a:ext>
            </a:extLst>
          </p:cNvPr>
          <p:cNvSpPr/>
          <p:nvPr/>
        </p:nvSpPr>
        <p:spPr>
          <a:xfrm>
            <a:off x="6616652" y="780984"/>
            <a:ext cx="2413985" cy="919196"/>
          </a:xfrm>
          <a:prstGeom prst="wedgeRectCallout">
            <a:avLst>
              <a:gd name="adj1" fmla="val -56348"/>
              <a:gd name="adj2" fmla="val 318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3BDB77-FD86-D931-1323-91F08E930749}"/>
              </a:ext>
            </a:extLst>
          </p:cNvPr>
          <p:cNvSpPr/>
          <p:nvPr/>
        </p:nvSpPr>
        <p:spPr>
          <a:xfrm>
            <a:off x="4480678" y="2734185"/>
            <a:ext cx="6989380" cy="3710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5" grpId="0" animBg="1"/>
      <p:bldP spid="10" grpId="0" animBg="1"/>
      <p:bldP spid="13" grpId="0" animBg="1"/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Scale</a:t>
            </a:r>
            <a:br>
              <a:rPr lang="en-US" altLang="zh-CN" dirty="0"/>
            </a:b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Parallelism </a:t>
            </a:r>
            <a:r>
              <a:rPr lang="en-US" altLang="zh-CN" dirty="0" err="1"/>
              <a:t>v.s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Gsplit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2E8B4-CBC5-6EB7-E242-7BBC4D889324}"/>
              </a:ext>
            </a:extLst>
          </p:cNvPr>
          <p:cNvSpPr txBox="1"/>
          <p:nvPr/>
        </p:nvSpPr>
        <p:spPr>
          <a:xfrm>
            <a:off x="291740" y="5285716"/>
            <a:ext cx="10465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ym typeface="Wingdings" pitchFamily="2" charset="2"/>
              </a:rPr>
              <a:t>Data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parallelism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–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too much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ym typeface="Wingdings" pitchFamily="2" charset="2"/>
              </a:rPr>
              <a:t>Split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parallelism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(Proposed)</a:t>
            </a:r>
            <a:r>
              <a:rPr lang="zh-CN" altLang="en-US" sz="2800" b="1" dirty="0">
                <a:sym typeface="Wingdings" pitchFamily="2" charset="2"/>
              </a:rPr>
              <a:t>  </a:t>
            </a:r>
            <a:endParaRPr lang="en-US" sz="2800" b="1" dirty="0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9C6A1617-9ECC-8534-BDCD-ABC4F8EA013E}"/>
              </a:ext>
            </a:extLst>
          </p:cNvPr>
          <p:cNvSpPr/>
          <p:nvPr/>
        </p:nvSpPr>
        <p:spPr>
          <a:xfrm>
            <a:off x="1253417" y="4113198"/>
            <a:ext cx="1861192" cy="780118"/>
          </a:xfrm>
          <a:prstGeom prst="wedgeRectCallout">
            <a:avLst>
              <a:gd name="adj1" fmla="val 31101"/>
              <a:gd name="adj2" fmla="val -79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Standard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C81280D6-6C0E-66E3-4D6C-CE3158D7738B}"/>
              </a:ext>
            </a:extLst>
          </p:cNvPr>
          <p:cNvSpPr/>
          <p:nvPr/>
        </p:nvSpPr>
        <p:spPr>
          <a:xfrm>
            <a:off x="9832968" y="313257"/>
            <a:ext cx="1861192" cy="780118"/>
          </a:xfrm>
          <a:prstGeom prst="wedgeRectCallout">
            <a:avLst>
              <a:gd name="adj1" fmla="val -62246"/>
              <a:gd name="adj2" fmla="val 118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Proposed</a:t>
            </a:r>
          </a:p>
        </p:txBody>
      </p:sp>
    </p:spTree>
    <p:extLst>
      <p:ext uri="{BB962C8B-B14F-4D97-AF65-F5344CB8AC3E}">
        <p14:creationId xmlns:p14="http://schemas.microsoft.com/office/powerpoint/2010/main" val="170810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97" y="355449"/>
            <a:ext cx="5049763" cy="1325563"/>
          </a:xfrm>
        </p:spPr>
        <p:txBody>
          <a:bodyPr>
            <a:noAutofit/>
          </a:bodyPr>
          <a:lstStyle/>
          <a:p>
            <a:r>
              <a:rPr lang="en-US" altLang="zh-CN" sz="5400" dirty="0" err="1"/>
              <a:t>Gsplit</a:t>
            </a:r>
            <a:r>
              <a:rPr lang="en-US" altLang="zh-CN" sz="5400" dirty="0"/>
              <a:t> is Faster</a:t>
            </a:r>
            <a:endParaRPr lang="en-US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93738D-82BB-53F4-EAE1-5EE52624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860" y="3955597"/>
            <a:ext cx="5922172" cy="2961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89CAF-F396-56C6-2C1E-F7FCEC165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14" y="4024459"/>
            <a:ext cx="5672146" cy="28360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B10FE8-6F1C-0326-520D-38C655275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697" y="207369"/>
            <a:ext cx="5049763" cy="132556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419312-436D-CC1B-F2CA-D24BA41D7CF1}"/>
              </a:ext>
            </a:extLst>
          </p:cNvPr>
          <p:cNvSpPr/>
          <p:nvPr/>
        </p:nvSpPr>
        <p:spPr>
          <a:xfrm>
            <a:off x="6484883" y="6411310"/>
            <a:ext cx="956441" cy="3258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4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766" y="1829979"/>
            <a:ext cx="5445034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98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9A77-5233-276D-EE1B-FE234F270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Approximate Nearest Neighbors in External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0886-AD51-DDE8-A906-3E6C97A0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3336936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168F-37A7-9E45-465B-791A1109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2C1A-0170-B900-E80C-F5AE711B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Well established: </a:t>
            </a:r>
          </a:p>
          <a:p>
            <a:pPr lvl="1"/>
            <a:r>
              <a:rPr lang="en-US" dirty="0"/>
              <a:t>Memory resident solutions (</a:t>
            </a:r>
            <a:r>
              <a:rPr lang="en-US" dirty="0">
                <a:hlinkClick r:id="rId2"/>
              </a:rPr>
              <a:t>annoy</a:t>
            </a:r>
            <a:r>
              <a:rPr lang="en-US" dirty="0"/>
              <a:t>)</a:t>
            </a:r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External memory</a:t>
            </a:r>
          </a:p>
          <a:p>
            <a:pPr lvl="1"/>
            <a:r>
              <a:rPr lang="en-US" dirty="0" err="1"/>
              <a:t>mmap</a:t>
            </a:r>
            <a:endParaRPr lang="en-US" dirty="0"/>
          </a:p>
          <a:p>
            <a:pPr lvl="1"/>
            <a:r>
              <a:rPr lang="en-US" dirty="0"/>
              <a:t>Embarrassingly parallel </a:t>
            </a:r>
          </a:p>
          <a:p>
            <a:r>
              <a:rPr lang="en-US" dirty="0"/>
              <a:t>Standard evaluation benchmark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https://ann-</a:t>
            </a:r>
            <a:r>
              <a:rPr lang="en-US" dirty="0">
                <a:solidFill>
                  <a:srgbClr val="A0CDFF"/>
                </a:solidFill>
                <a:effectLst/>
                <a:hlinkClick r:id="rId3"/>
              </a:rPr>
              <a:t>ben</a:t>
            </a:r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chmarks.com/</a:t>
            </a:r>
            <a:r>
              <a:rPr lang="en-US" dirty="0">
                <a:solidFill>
                  <a:srgbClr val="090909"/>
                </a:solidFill>
                <a:effectLst/>
              </a:rPr>
              <a:t> </a:t>
            </a:r>
          </a:p>
          <a:p>
            <a:pPr lvl="1"/>
            <a:r>
              <a:rPr lang="en-US" dirty="0"/>
              <a:t>May not address advantages of proposed solution</a:t>
            </a:r>
          </a:p>
          <a:p>
            <a:pPr lvl="2"/>
            <a:r>
              <a:rPr lang="en-US" dirty="0"/>
              <a:t>Indexing time: small memory footprint during indexing, embarrassingly parallel</a:t>
            </a:r>
          </a:p>
          <a:p>
            <a:pPr lvl="2"/>
            <a:r>
              <a:rPr lang="en-US" dirty="0"/>
              <a:t>Inference time: small memory footprint, quick startup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233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with Embeddings: Annoy / </a:t>
            </a:r>
            <a:r>
              <a:rPr lang="en-US" dirty="0" err="1"/>
              <a:t>Faiss</a:t>
            </a:r>
            <a:r>
              <a:rPr lang="en-US" dirty="0"/>
              <a:t> Approximate Nearest Neighbors (ANN)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Recall:</a:t>
                </a:r>
              </a:p>
              <a:p>
                <a:pPr lvl="1"/>
                <a:r>
                  <a:rPr lang="en-US" dirty="0"/>
                  <a:t>map docs,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to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map vectors to docs: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5619540" y="4119175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19540" y="1776613"/>
            <a:ext cx="6614875" cy="2293550"/>
          </a:xfrm>
        </p:spPr>
      </p:pic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D9B2-220B-BE0F-2523-9A5AA28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N: # of documents in collection (200M)</a:t>
                </a:r>
              </a:p>
              <a:p>
                <a:r>
                  <a:rPr lang="en-US" dirty="0"/>
                  <a:t>K: # of hidden dimensions (768)</a:t>
                </a:r>
              </a:p>
              <a:p>
                <a:r>
                  <a:rPr lang="en-US" dirty="0"/>
                  <a:t>B: # number of random bytes to use for computing an index (6)</a:t>
                </a:r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Examples: </a:t>
                </a:r>
              </a:p>
              <a:p>
                <a:pPr lvl="2"/>
                <a:r>
                  <a:rPr lang="en-US" dirty="0"/>
                  <a:t>specter embedding: based on titles and abstracts</a:t>
                </a:r>
              </a:p>
              <a:p>
                <a:pPr lvl="2"/>
                <a:r>
                  <a:rPr lang="en-US" dirty="0"/>
                  <a:t>proposed embedding: </a:t>
                </a:r>
                <a:r>
                  <a:rPr lang="en-US" dirty="0" err="1"/>
                  <a:t>ProNE</a:t>
                </a:r>
                <a:r>
                  <a:rPr lang="en-US" dirty="0"/>
                  <a:t> encodings of citation graph</a:t>
                </a:r>
              </a:p>
              <a:p>
                <a:pPr lvl="2"/>
                <a:r>
                  <a:rPr lang="en-US" dirty="0"/>
                  <a:t>citing sentences embedding: specter embeddings of citing sentences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Index: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/>
                  <a:t>permutation on N</a:t>
                </a:r>
              </a:p>
              <a:p>
                <a:pPr lvl="1"/>
                <a:r>
                  <a:rPr lang="en-US" dirty="0"/>
                  <a:t>Desiderata: papers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should be similar (large cosines)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[1+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):,]) should be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5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4DB-7DDE-AD15-D8C0-EDE0D1C6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Mapping (</a:t>
            </a:r>
            <a:r>
              <a:rPr lang="en-US" dirty="0" err="1"/>
              <a:t>mmap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04D4-D892-3CD2-6409-AC2E57625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Very useful function in C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floats = 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mmapfile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(av[++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], &amp;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/= </a:t>
            </a:r>
            <a:r>
              <a:rPr lang="en-US" dirty="0" err="1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/>
              <a:t>Similar functionality in python</a:t>
            </a:r>
          </a:p>
          <a:p>
            <a:pPr lvl="1"/>
            <a:r>
              <a:rPr lang="en-US" i="0" dirty="0" err="1">
                <a:solidFill>
                  <a:srgbClr val="013243"/>
                </a:solidFill>
                <a:effectLst/>
                <a:latin typeface="Lato" panose="020F0502020204030203" pitchFamily="34" charset="0"/>
              </a:rPr>
              <a:t>numpy.memmap</a:t>
            </a:r>
            <a:endParaRPr lang="en-US" dirty="0"/>
          </a:p>
          <a:p>
            <a:r>
              <a:rPr lang="en-US" dirty="0"/>
              <a:t>Loads a large file (embedding) quickly</a:t>
            </a:r>
          </a:p>
          <a:p>
            <a:pPr lvl="1"/>
            <a:r>
              <a:rPr lang="en-US" dirty="0"/>
              <a:t>by adding file on disk to page table (without copying the contents)</a:t>
            </a:r>
          </a:p>
          <a:p>
            <a:pPr lvl="1"/>
            <a:r>
              <a:rPr lang="en-US" dirty="0"/>
              <a:t>returns a pointer to the contents (and the size of object in bytes)</a:t>
            </a:r>
          </a:p>
          <a:p>
            <a:r>
              <a:rPr lang="en-US" dirty="0"/>
              <a:t>If you dereference a pointer to virtual memory,</a:t>
            </a:r>
          </a:p>
          <a:p>
            <a:pPr lvl="1"/>
            <a:r>
              <a:rPr lang="en-US" dirty="0"/>
              <a:t>there could be a page fault (if the page is not in physical memory)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936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8E9A-D883-1936-B550-55F2C29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be done in external memory</a:t>
            </a:r>
            <a:br>
              <a:rPr lang="en-US" dirty="0"/>
            </a:br>
            <a:r>
              <a:rPr lang="en-US" dirty="0"/>
              <a:t>(Avoid loading embedding into memory)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Find </a:t>
                </a:r>
                <a:r>
                  <a:rPr lang="en-US" dirty="0" err="1"/>
                  <a:t>topN</a:t>
                </a:r>
                <a:r>
                  <a:rPr lang="en-US" dirty="0"/>
                  <a:t> nearby papers</a:t>
                </a:r>
              </a:p>
              <a:p>
                <a:pPr lvl="1"/>
                <a:r>
                  <a:rPr lang="en-US" dirty="0"/>
                  <a:t>Inputs:</a:t>
                </a:r>
              </a:p>
              <a:p>
                <a:pPr lvl="2"/>
                <a:r>
                  <a:rPr lang="en-US" dirty="0"/>
                  <a:t>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a paper id (long)</a:t>
                </a:r>
              </a:p>
              <a:p>
                <a:pPr lvl="2"/>
                <a:r>
                  <a:rPr lang="en-US" dirty="0"/>
                  <a:t>Map (optional): a mapping from paper ids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Embedding: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floats</m:t>
                    </m:r>
                  </m:oMath>
                </a14:m>
                <a:r>
                  <a:rPr lang="en-US" dirty="0"/>
                  <a:t> (stored on disk in a format convenient for </a:t>
                </a:r>
                <a:r>
                  <a:rPr lang="en-US" dirty="0" err="1"/>
                  <a:t>mmap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 set of indexes,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Each index is stored on disk in a format that is convenient for </a:t>
                </a:r>
                <a:r>
                  <a:rPr lang="en-US" dirty="0" err="1"/>
                  <a:t>mmap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list of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scores;  the list is sorted by scores</a:t>
                </a:r>
              </a:p>
              <a:p>
                <a:r>
                  <a:rPr lang="en-US" dirty="0"/>
                  <a:t>Create indexes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and their inverses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Inputs: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(number of random bytes to compute)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can compute many indexes in parallel with different seeds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2272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DD18-88A5-ADB8-2A27-A47CD45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52650-6D36-6079-FBFE-2EA6AD745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topN</a:t>
            </a:r>
            <a:r>
              <a:rPr lang="en-US" dirty="0"/>
              <a:t> nearby papers (easy)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candidates, c,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Score each candidate by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cos(M[q,:], M[c,:])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Claim: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 best of these candidates is close to best possible solution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if there are enough indexes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Create index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random bytes for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vectors in the embedding (see next slide)</a:t>
                </a:r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argsort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bytes each)</a:t>
                </a:r>
              </a:p>
              <a:p>
                <a:pPr lvl="1"/>
                <a:r>
                  <a:rPr lang="en-US" dirty="0" err="1"/>
                  <a:t>argsort</a:t>
                </a:r>
                <a:r>
                  <a:rPr lang="en-US" dirty="0"/>
                  <a:t> is done in memory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so memory requirement is manageable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No need to load embedding into memory (we can stream one vector at a time). </a:t>
                </a:r>
              </a:p>
              <a:p>
                <a:pPr lvl="1"/>
                <a:r>
                  <a:rPr lang="en-US" dirty="0"/>
                  <a:t>this is embarrassingly parallel </a:t>
                </a:r>
              </a:p>
              <a:p>
                <a:pPr lvl="2"/>
                <a:r>
                  <a:rPr lang="en-US" dirty="0"/>
                  <a:t>(we can create many indexes in parallel with different seeds)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78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0741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for mapping vector,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1 bit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Use seed to generate,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 random vector with same length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map an embedding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Repeat recipe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Claim: Hamming Distances on random bytes are related to cosines (see plot)</a:t>
                </a:r>
              </a:p>
              <a:p>
                <a:pPr lvl="1"/>
                <a:r>
                  <a:rPr lang="en-US" dirty="0"/>
                  <a:t>Thus, 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relatively large cosines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  <a:blipFill>
                <a:blip r:embed="rId3"/>
                <a:stretch>
                  <a:fillRect l="-1292" t="-2616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23A14E-95BC-D0A2-9AB8-A7682106F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78092" y="1482986"/>
            <a:ext cx="5009889" cy="5009889"/>
          </a:xfrm>
        </p:spPr>
      </p:pic>
    </p:spTree>
    <p:extLst>
      <p:ext uri="{BB962C8B-B14F-4D97-AF65-F5344CB8AC3E}">
        <p14:creationId xmlns:p14="http://schemas.microsoft.com/office/powerpoint/2010/main" val="23316110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Claim: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brings similar docs near one another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r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</p:spPr>
            <p:txBody>
              <a:bodyPr/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</a:t>
                </a:r>
              </a:p>
              <a:p>
                <a:pPr lvl="2"/>
                <a:r>
                  <a:rPr lang="en-US" dirty="0"/>
                  <a:t>relatively small Hamming Distances</a:t>
                </a:r>
              </a:p>
              <a:p>
                <a:pPr lvl="2"/>
                <a:r>
                  <a:rPr lang="en-US" dirty="0"/>
                  <a:t>and relatively large cosines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  <a:blipFill>
                <a:blip r:embed="rId3"/>
                <a:stretch>
                  <a:fillRect l="-15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0959AD-9187-A161-AEB7-E498FC4A6C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50636" y="1754018"/>
            <a:ext cx="5352335" cy="5352335"/>
          </a:xfrm>
        </p:spPr>
      </p:pic>
    </p:spTree>
    <p:extLst>
      <p:ext uri="{BB962C8B-B14F-4D97-AF65-F5344CB8AC3E}">
        <p14:creationId xmlns:p14="http://schemas.microsoft.com/office/powerpoint/2010/main" val="30976481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Docs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are more similar</a:t>
                </a:r>
              </a:p>
            </p:txBody>
          </p:sp>
        </mc:Choice>
        <mc:Fallback xmlns="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Index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44BFDA-282D-C656-459A-6D1608C02E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0       0.986   245,277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1       0.925    36,590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2       0.893    37,459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3       0.865    37,306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4       0.840    35,855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5       0.818    32,184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6       0.796    27,423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7       0.776    22.319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8       0.757    17,681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9       0.738    13,138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F2E47B-B9DB-260A-624F-617FFAB95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Random Baseline (without index)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0EB2AAC-710E-F00D-BD15-439F339725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0       0.999    3,955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1       0.967      879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2       0.938    1,647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3       0.912    2,239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4       0.891    5,401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5       0.883    5,853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6       0.852    9,606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7       0.826   14,087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8       0.804   22,566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9       0.782   35,174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011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4903F8D4-00A9-1ED9-73FA-3AB7821340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Another Opportunity for Publication:</a:t>
                </a:r>
                <a:br>
                  <a:rPr lang="en-US" dirty="0"/>
                </a:br>
                <a:r>
                  <a:rPr lang="en-US" dirty="0"/>
                  <a:t>Find most big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4903F8D4-00A9-1ED9-73FA-3AB7821340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B842E28-1823-7AA5-D6AE-6244C1E103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Infeasible to materialize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million papers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768 </m:t>
                    </m:r>
                  </m:oMath>
                </a14:m>
                <a:r>
                  <a:rPr lang="en-US" dirty="0"/>
                  <a:t>hidden dimensions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B842E28-1823-7AA5-D6AE-6244C1E10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D88E63F3-50C6-3272-95DB-D124F8F65D0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But it is feasible to materialize</a:t>
                </a:r>
              </a:p>
              <a:p>
                <a:pPr lvl="1"/>
                <a:r>
                  <a:rPr lang="en-US" dirty="0"/>
                  <a:t>B</a:t>
                </a:r>
                <a:r>
                  <a:rPr lang="en-US" b="0" dirty="0"/>
                  <a:t>ig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Method</a:t>
                </a:r>
              </a:p>
              <a:p>
                <a:pPr lvl="1"/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generate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Score candidates</a:t>
                </a:r>
              </a:p>
              <a:p>
                <a:r>
                  <a:rPr lang="en-US" dirty="0"/>
                  <a:t>Note that </a:t>
                </a:r>
              </a:p>
              <a:p>
                <a:pPr lvl="1"/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pairs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pairs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we are scoring just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pairs </a:t>
                </a:r>
              </a:p>
              <a:p>
                <a:pPr lvl="2"/>
                <a:r>
                  <a:rPr lang="en-US" dirty="0"/>
                  <a:t>(times the number of indexes)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D88E63F3-50C6-3272-95DB-D124F8F65D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9B72E6-9C51-9D7B-1962-42D3EAB57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6AE5DB-B7B7-AB97-7302-1A9A62675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620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29344D-A131-2176-2CA7-4A57E2EE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Code based on ANN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E4541B-962C-0251-A01D-6FBB462D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Environment variables</a:t>
            </a:r>
          </a:p>
          <a:p>
            <a:pPr lvl="1"/>
            <a:r>
              <a:rPr lang="en-US" sz="2000" dirty="0"/>
              <a:t>query=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232040593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/JSALT-2023/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githubs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JSALT_Better_Together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20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specter=$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/embeddings/specter</a:t>
            </a: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proposed=$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/embeddings/proposed</a:t>
            </a:r>
          </a:p>
          <a:p>
            <a:r>
              <a:rPr lang="en-US" sz="2400" dirty="0"/>
              <a:t>Find 5 papers near query (using both Specter and Proposed)</a:t>
            </a:r>
          </a:p>
          <a:p>
            <a:pPr lvl="1"/>
            <a:r>
              <a:rPr lang="en-US" sz="2000" dirty="0"/>
              <a:t>$</a:t>
            </a:r>
            <a:r>
              <a:rPr lang="en-US" sz="2000" dirty="0" err="1"/>
              <a:t>JSALTsrc</a:t>
            </a:r>
            <a:r>
              <a:rPr lang="en-US" sz="2000" dirty="0"/>
              <a:t>/</a:t>
            </a:r>
            <a:r>
              <a:rPr lang="en-US" sz="2000" dirty="0" err="1"/>
              <a:t>near.sh</a:t>
            </a:r>
            <a:r>
              <a:rPr lang="en-US" sz="2000" dirty="0"/>
              <a:t> $query 5</a:t>
            </a:r>
          </a:p>
          <a:p>
            <a:r>
              <a:rPr lang="en-US" sz="2400" dirty="0"/>
              <a:t>Under the covers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Find 10 papers near query (using specter embedding)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$specter $specter/map $specter/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  <a:b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</a:b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Same as above, but replace specter embedding with proposed embedding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$proposed $proposed/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</a:p>
        </p:txBody>
      </p:sp>
    </p:spTree>
    <p:extLst>
      <p:ext uri="{BB962C8B-B14F-4D97-AF65-F5344CB8AC3E}">
        <p14:creationId xmlns:p14="http://schemas.microsoft.com/office/powerpoint/2010/main" val="32220136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EA163D-29D7-112E-752C-E8CFF973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 Code: </a:t>
            </a:r>
            <a:r>
              <a:rPr lang="en-US" dirty="0">
                <a:solidFill>
                  <a:srgbClr val="090909"/>
                </a:solidFill>
                <a:effectLst/>
              </a:rPr>
              <a:t>$</a:t>
            </a:r>
            <a:r>
              <a:rPr lang="en-US" dirty="0" err="1">
                <a:solidFill>
                  <a:srgbClr val="090909"/>
                </a:solidFill>
                <a:effectLst/>
              </a:rPr>
              <a:t>JSALTsrc</a:t>
            </a:r>
            <a:r>
              <a:rPr lang="en-US" dirty="0">
                <a:solidFill>
                  <a:srgbClr val="090909"/>
                </a:solidFill>
                <a:effectLst/>
              </a:rPr>
              <a:t>/C/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28F129-E8F2-74FA-8A57-DF1623404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535" y="1825625"/>
            <a:ext cx="5679265" cy="435133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query (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vector_near_with_floats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vector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4C803F-1E12-7811-BEF8-1F3FA4DDD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57345" cy="4351338"/>
          </a:xfrm>
        </p:spPr>
        <p:txBody>
          <a:bodyPr/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pairs_to_cos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pairs of 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cos scores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id_to_floats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output vectors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476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22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0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766" y="1829979"/>
            <a:ext cx="5445034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315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972" y="176463"/>
            <a:ext cx="9986210" cy="1143000"/>
          </a:xfrm>
        </p:spPr>
        <p:txBody>
          <a:bodyPr>
            <a:noAutofit/>
          </a:bodyPr>
          <a:lstStyle/>
          <a:p>
            <a:r>
              <a:rPr lang="en-US" dirty="0" err="1">
                <a:ea typeface="Times New Roman" charset="0"/>
                <a:cs typeface="Times New Roman" charset="0"/>
              </a:rPr>
              <a:t>Bellcore’s</a:t>
            </a:r>
            <a:r>
              <a:rPr lang="en-US" dirty="0">
                <a:ea typeface="Times New Roman" charset="0"/>
                <a:cs typeface="Times New Roman" charset="0"/>
              </a:rPr>
              <a:t> Example: Bag of Words + SVD</a:t>
            </a:r>
            <a:br>
              <a:rPr lang="en-US" sz="3600" dirty="0">
                <a:ea typeface="Times New Roman" charset="0"/>
                <a:cs typeface="Times New Roman" charset="0"/>
              </a:rPr>
            </a:br>
            <a:r>
              <a:rPr lang="en-US" sz="2400" dirty="0">
                <a:ea typeface="Times New Roman" charset="0"/>
                <a:cs typeface="Times New Roman" charset="0"/>
                <a:hlinkClick r:id="rId2"/>
              </a:rPr>
              <a:t>http://wordvec.colorado.edu/papers/Deerwester_1990.pdf</a:t>
            </a:r>
            <a:r>
              <a:rPr lang="en-US" sz="2400" dirty="0">
                <a:ea typeface="Times New Roman" charset="0"/>
                <a:cs typeface="Times New Roman" charset="0"/>
              </a:rPr>
              <a:t> </a:t>
            </a:r>
            <a:endParaRPr lang="en-US" sz="3600" dirty="0"/>
          </a:p>
        </p:txBody>
      </p:sp>
      <p:sp>
        <p:nvSpPr>
          <p:cNvPr id="967683" name="Text Box 3"/>
          <p:cNvSpPr txBox="1">
            <a:spLocks noChangeArrowheads="1"/>
          </p:cNvSpPr>
          <p:nvPr/>
        </p:nvSpPr>
        <p:spPr bwMode="auto">
          <a:xfrm>
            <a:off x="1676400" y="1524001"/>
            <a:ext cx="8915400" cy="415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88975" indent="-688975">
              <a:spcBef>
                <a:spcPct val="50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c1	Human machine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for Lab ABC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computer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applications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c2	A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survey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opinion of computer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 response time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c3	The EPS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 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management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human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engineering testing of EPS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c5	Relation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-perceived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to error measurement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m1	The generation of random, binary, unordered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m2	The intersection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of paths in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m3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IV: Widths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well-quasi-ordering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: A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survey</a:t>
            </a:r>
            <a:endParaRPr lang="en-US" sz="2400" dirty="0">
              <a:latin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52600" y="3886200"/>
            <a:ext cx="84582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 16.png"/>
          <p:cNvPicPr>
            <a:picLocks noChangeAspect="1"/>
          </p:cNvPicPr>
          <p:nvPr/>
        </p:nvPicPr>
        <p:blipFill>
          <a:blip r:embed="rId2"/>
          <a:srcRect l="25833" t="18000" r="28333" b="18000"/>
          <a:stretch>
            <a:fillRect/>
          </a:stretch>
        </p:blipFill>
        <p:spPr>
          <a:xfrm>
            <a:off x="2667000" y="838200"/>
            <a:ext cx="6858000" cy="5985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Term by Document Matrix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0" y="4953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 flipV="1">
            <a:off x="2708767" y="3998422"/>
            <a:ext cx="5710844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5334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"</a:t>
            </a:r>
            <a:r>
              <a:rPr lang="en-US" dirty="0" err="1"/>
              <a:t>bellcore</a:t>
            </a:r>
            <a:r>
              <a:rPr lang="en-US" dirty="0"/>
              <a:t>"&lt;-</a:t>
            </a:r>
          </a:p>
          <a:p>
            <a:pPr>
              <a:buNone/>
            </a:pPr>
            <a:r>
              <a:rPr lang="en-US" dirty="0"/>
              <a:t>structure(.Data = c(1, 1, 1, 0, 0, 0, 0, 0, 0, 0, 0, 0, 0, 0, 1, 1, 1, 1,</a:t>
            </a:r>
          </a:p>
          <a:p>
            <a:pPr>
              <a:buNone/>
            </a:pPr>
            <a:r>
              <a:rPr lang="en-US" dirty="0"/>
              <a:t>1, 0, 1, 0, 0, 0, 0, 1, 0, 1, 1, 0, 0, 1, 0, 0, 0, 0, 1, 0, 0, 0, 2, 0,</a:t>
            </a:r>
          </a:p>
          <a:p>
            <a:pPr>
              <a:buNone/>
            </a:pPr>
            <a:r>
              <a:rPr lang="en-US" dirty="0"/>
              <a:t>0, 1, 0, 0, 0, 0, 0, 0, 0, 1, 0, 1, 1, 0, 0, 0, 0, 0, 0, 0, 0, 0, 0,</a:t>
            </a:r>
          </a:p>
          <a:p>
            <a:pPr>
              <a:buNone/>
            </a:pPr>
            <a:r>
              <a:rPr lang="en-US" dirty="0"/>
              <a:t>0, 0, 0, 0, 1, 0, 0, 0, 0, 0, 0, 0, 0, 0, 0, 0, 1, 1, 0, 0, 0, 0, 0,</a:t>
            </a:r>
          </a:p>
          <a:p>
            <a:pPr>
              <a:buNone/>
            </a:pPr>
            <a:r>
              <a:rPr lang="en-US" dirty="0"/>
              <a:t>0, 0, 0, 0, 0, 1, 1, 1, 0, 0, 0, 0, 0, 0, 0, 0, 1, 0, 1, 1), </a:t>
            </a:r>
          </a:p>
          <a:p>
            <a:pPr>
              <a:buNone/>
            </a:pPr>
            <a:r>
              <a:rPr lang="en-US" dirty="0"/>
              <a:t>.Dim = c(12, 9), </a:t>
            </a:r>
          </a:p>
          <a:p>
            <a:pPr>
              <a:buNone/>
            </a:pPr>
            <a:r>
              <a:rPr lang="en-US" dirty="0"/>
              <a:t>.</a:t>
            </a:r>
            <a:r>
              <a:rPr lang="en-US" dirty="0" err="1"/>
              <a:t>Dimnames</a:t>
            </a:r>
            <a:r>
              <a:rPr lang="en-US" dirty="0"/>
              <a:t> = list(c("human", "interface", "computer", "user",</a:t>
            </a:r>
          </a:p>
          <a:p>
            <a:pPr>
              <a:buNone/>
            </a:pPr>
            <a:r>
              <a:rPr lang="en-US" dirty="0"/>
              <a:t>"system", "response", "time", "EPS", "survey", "trees", "graph",</a:t>
            </a:r>
          </a:p>
          <a:p>
            <a:pPr>
              <a:buNone/>
            </a:pPr>
            <a:r>
              <a:rPr lang="en-US" dirty="0"/>
              <a:t>"minors"), </a:t>
            </a:r>
          </a:p>
          <a:p>
            <a:pPr>
              <a:buNone/>
            </a:pPr>
            <a:r>
              <a:rPr lang="en-US" dirty="0"/>
              <a:t>c("c1", "c2", "c3", "c4", "c5", "m1", "m2", "m3", "m4")))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6F429-F015-77B3-E3F8-503FD42762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b = </a:t>
            </a:r>
            <a:r>
              <a:rPr lang="en-US" dirty="0" err="1"/>
              <a:t>svd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b2 = </a:t>
            </a:r>
            <a:r>
              <a:rPr lang="en-US" dirty="0" err="1"/>
              <a:t>b$u</a:t>
            </a:r>
            <a:r>
              <a:rPr lang="en-US" dirty="0"/>
              <a:t>[,1:2] %*% </a:t>
            </a:r>
            <a:r>
              <a:rPr lang="en-US" dirty="0" err="1"/>
              <a:t>diag</a:t>
            </a:r>
            <a:r>
              <a:rPr lang="en-US" dirty="0"/>
              <a:t>(</a:t>
            </a:r>
            <a:r>
              <a:rPr lang="en-US" dirty="0" err="1"/>
              <a:t>b$d</a:t>
            </a:r>
            <a:r>
              <a:rPr lang="en-US" dirty="0"/>
              <a:t>[1:2]) %*% t(</a:t>
            </a:r>
            <a:r>
              <a:rPr lang="en-US" dirty="0" err="1"/>
              <a:t>b$v</a:t>
            </a:r>
            <a:r>
              <a:rPr lang="en-US" dirty="0"/>
              <a:t>[,1:2])</a:t>
            </a:r>
          </a:p>
          <a:p>
            <a:pPr>
              <a:buNone/>
            </a:pPr>
            <a:r>
              <a:rPr lang="en-US" dirty="0" err="1"/>
              <a:t>dimnames</a:t>
            </a:r>
            <a:r>
              <a:rPr lang="en-US" dirty="0"/>
              <a:t>(b2) = </a:t>
            </a:r>
            <a:r>
              <a:rPr lang="en-US" dirty="0" err="1"/>
              <a:t>dimnames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=c(2,2))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</a:t>
            </a:r>
            <a:r>
              <a:rPr lang="en-US" dirty="0" err="1"/>
              <a:t>bellcore</a:t>
            </a:r>
            <a:r>
              <a:rPr lang="en-US" dirty="0"/>
              <a:t>)))))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(b2))))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(t(b2)))))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130956" y="268821"/>
            <a:ext cx="7928009" cy="5662864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CAB189C-745C-255D-E4D7-F0041B8F910B}"/>
              </a:ext>
            </a:extLst>
          </p:cNvPr>
          <p:cNvSpPr txBox="1">
            <a:spLocks/>
          </p:cNvSpPr>
          <p:nvPr/>
        </p:nvSpPr>
        <p:spPr>
          <a:xfrm>
            <a:off x="313623" y="208581"/>
            <a:ext cx="395437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 = </a:t>
            </a:r>
            <a:r>
              <a:rPr lang="en-US" sz="1400" dirty="0" err="1"/>
              <a:t>svd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b2 = </a:t>
            </a:r>
            <a:r>
              <a:rPr lang="en-US" sz="1400" dirty="0" err="1"/>
              <a:t>b$u</a:t>
            </a:r>
            <a:r>
              <a:rPr lang="en-US" sz="1400" dirty="0"/>
              <a:t>[,1:2] %*% </a:t>
            </a:r>
            <a:r>
              <a:rPr lang="en-US" sz="1400" dirty="0" err="1"/>
              <a:t>diag</a:t>
            </a:r>
            <a:r>
              <a:rPr lang="en-US" sz="1400" dirty="0"/>
              <a:t>(</a:t>
            </a:r>
            <a:r>
              <a:rPr lang="en-US" sz="1400" dirty="0" err="1"/>
              <a:t>b$d</a:t>
            </a:r>
            <a:r>
              <a:rPr lang="en-US" sz="1400" dirty="0"/>
              <a:t>[1:2]) %*% t(</a:t>
            </a:r>
            <a:r>
              <a:rPr lang="en-US" sz="1400" dirty="0" err="1"/>
              <a:t>b$v</a:t>
            </a:r>
            <a:r>
              <a:rPr lang="en-US" sz="1400" dirty="0"/>
              <a:t>[,1:2])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 err="1"/>
              <a:t>dimnames</a:t>
            </a:r>
            <a:r>
              <a:rPr lang="en-US" sz="1400" dirty="0"/>
              <a:t>(b2) = </a:t>
            </a:r>
            <a:r>
              <a:rPr lang="en-US" sz="1400" dirty="0" err="1"/>
              <a:t>dimnames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par(</a:t>
            </a:r>
            <a:r>
              <a:rPr lang="en-US" sz="1400" dirty="0" err="1"/>
              <a:t>mfrow</a:t>
            </a:r>
            <a:r>
              <a:rPr lang="en-US" sz="1400" dirty="0"/>
              <a:t>=c(2,2))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</a:t>
            </a:r>
            <a:r>
              <a:rPr lang="en-US" sz="1400" dirty="0" err="1"/>
              <a:t>bellcore</a:t>
            </a:r>
            <a:r>
              <a:rPr lang="en-US" sz="1400" dirty="0"/>
              <a:t>)))))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(b2))))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(t(b2)))))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DA0A31-3117-B627-8674-ED8AC9B4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3" y="3178628"/>
            <a:ext cx="3749505" cy="32162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213062-231D-CFA0-9CCF-E4089E24C3DC}"/>
              </a:ext>
            </a:extLst>
          </p:cNvPr>
          <p:cNvCxnSpPr>
            <a:cxnSpLocks/>
          </p:cNvCxnSpPr>
          <p:nvPr/>
        </p:nvCxnSpPr>
        <p:spPr>
          <a:xfrm flipV="1">
            <a:off x="6146576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D199DC-E2D9-B936-E183-0C89704673D5}"/>
              </a:ext>
            </a:extLst>
          </p:cNvPr>
          <p:cNvCxnSpPr>
            <a:cxnSpLocks/>
          </p:cNvCxnSpPr>
          <p:nvPr/>
        </p:nvCxnSpPr>
        <p:spPr>
          <a:xfrm flipV="1">
            <a:off x="10702247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826" name="Picture 2"/>
          <p:cNvPicPr>
            <a:picLocks noChangeAspect="1" noChangeArrowheads="1"/>
          </p:cNvPicPr>
          <p:nvPr/>
        </p:nvPicPr>
        <p:blipFill>
          <a:blip r:embed="rId2"/>
          <a:srcRect l="11774" t="16058" r="4236" b="4770"/>
          <a:stretch>
            <a:fillRect/>
          </a:stretch>
        </p:blipFill>
        <p:spPr bwMode="auto">
          <a:xfrm>
            <a:off x="1752600" y="381000"/>
            <a:ext cx="8153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3831" name="Oval 7"/>
          <p:cNvSpPr>
            <a:spLocks noChangeArrowheads="1"/>
          </p:cNvSpPr>
          <p:nvPr/>
        </p:nvSpPr>
        <p:spPr bwMode="auto">
          <a:xfrm>
            <a:off x="5181600" y="3810000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3" name="Text Box 9"/>
          <p:cNvSpPr txBox="1">
            <a:spLocks noChangeArrowheads="1"/>
          </p:cNvSpPr>
          <p:nvPr/>
        </p:nvSpPr>
        <p:spPr bwMode="auto">
          <a:xfrm>
            <a:off x="1778000" y="4019551"/>
            <a:ext cx="3124200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•   term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document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query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---  cosine &gt; 0.9</a:t>
            </a:r>
            <a:endParaRPr lang="en-US">
              <a:latin typeface="Times New Roman" charset="0"/>
            </a:endParaRPr>
          </a:p>
        </p:txBody>
      </p:sp>
      <p:sp>
        <p:nvSpPr>
          <p:cNvPr id="973834" name="Oval 10"/>
          <p:cNvSpPr>
            <a:spLocks noChangeArrowheads="1"/>
          </p:cNvSpPr>
          <p:nvPr/>
        </p:nvSpPr>
        <p:spPr bwMode="auto">
          <a:xfrm>
            <a:off x="1901825" y="5310188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5" name="Rectangle 11"/>
          <p:cNvSpPr>
            <a:spLocks noChangeArrowheads="1"/>
          </p:cNvSpPr>
          <p:nvPr/>
        </p:nvSpPr>
        <p:spPr bwMode="auto">
          <a:xfrm>
            <a:off x="1900238" y="4797426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6" name="Rectangle 12"/>
          <p:cNvSpPr>
            <a:spLocks noChangeArrowheads="1"/>
          </p:cNvSpPr>
          <p:nvPr/>
        </p:nvSpPr>
        <p:spPr bwMode="auto">
          <a:xfrm>
            <a:off x="4962526" y="7731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7" name="Rectangle 13"/>
          <p:cNvSpPr>
            <a:spLocks noChangeArrowheads="1"/>
          </p:cNvSpPr>
          <p:nvPr/>
        </p:nvSpPr>
        <p:spPr bwMode="auto">
          <a:xfrm>
            <a:off x="5305426" y="119856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8" name="Rectangle 14"/>
          <p:cNvSpPr>
            <a:spLocks noChangeArrowheads="1"/>
          </p:cNvSpPr>
          <p:nvPr/>
        </p:nvSpPr>
        <p:spPr bwMode="auto">
          <a:xfrm>
            <a:off x="4910138" y="165100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9" name="Rectangle 15"/>
          <p:cNvSpPr>
            <a:spLocks noChangeArrowheads="1"/>
          </p:cNvSpPr>
          <p:nvPr/>
        </p:nvSpPr>
        <p:spPr bwMode="auto">
          <a:xfrm>
            <a:off x="4852988" y="28384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0" name="Rectangle 16"/>
          <p:cNvSpPr>
            <a:spLocks noChangeArrowheads="1"/>
          </p:cNvSpPr>
          <p:nvPr/>
        </p:nvSpPr>
        <p:spPr bwMode="auto">
          <a:xfrm>
            <a:off x="6477001" y="3276601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1" name="Rectangle 17"/>
          <p:cNvSpPr>
            <a:spLocks noChangeArrowheads="1"/>
          </p:cNvSpPr>
          <p:nvPr/>
        </p:nvSpPr>
        <p:spPr bwMode="auto">
          <a:xfrm>
            <a:off x="5992813" y="40449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2" name="Rectangle 18"/>
          <p:cNvSpPr>
            <a:spLocks noChangeArrowheads="1"/>
          </p:cNvSpPr>
          <p:nvPr/>
        </p:nvSpPr>
        <p:spPr bwMode="auto">
          <a:xfrm>
            <a:off x="7543801" y="4391026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3" name="Rectangle 19"/>
          <p:cNvSpPr>
            <a:spLocks noChangeArrowheads="1"/>
          </p:cNvSpPr>
          <p:nvPr/>
        </p:nvSpPr>
        <p:spPr bwMode="auto">
          <a:xfrm>
            <a:off x="8020051" y="49133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4" name="Rectangle 20"/>
          <p:cNvSpPr>
            <a:spLocks noChangeArrowheads="1"/>
          </p:cNvSpPr>
          <p:nvPr/>
        </p:nvSpPr>
        <p:spPr bwMode="auto">
          <a:xfrm>
            <a:off x="8388351" y="29702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5" name="Text Box 21"/>
          <p:cNvSpPr txBox="1">
            <a:spLocks noChangeArrowheads="1"/>
          </p:cNvSpPr>
          <p:nvPr/>
        </p:nvSpPr>
        <p:spPr bwMode="auto">
          <a:xfrm>
            <a:off x="2514600" y="1600201"/>
            <a:ext cx="205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Times New Roman" charset="0"/>
              </a:rPr>
              <a:t>Latent concept vector space</a:t>
            </a:r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8AEEF3-83C5-0E8D-F283-97D564A2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hlinkClick r:id="rId2"/>
              </a:rPr>
              <a:t>https://scikit-learn.org/stable/modules/generated/sklearn.cluster.KMeans.html</a:t>
            </a:r>
            <a:r>
              <a:rPr lang="en-US" sz="2400" dirty="0"/>
              <a:t> </a:t>
            </a:r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4E4708-3FBE-411A-E77B-95C047663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521" y="1346121"/>
            <a:ext cx="11488958" cy="580180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C0A4B0-00C1-091A-7232-2A814131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737C5-9C50-8B21-4BAD-079919AB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618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295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76B1E-8361-8FD0-816E-3D69951A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a Boolean Matrix (aka, adjacency matrix)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there is an edge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0: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1: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Paths of length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Transitive Closure: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Random Walk: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normalized version of graph,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hlinkClick r:id="rId2"/>
                  </a:rPr>
                  <a:t>https://github.com/VHRanger/nodevectors/blob/master/nodevectors/prone.py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b="0" i="0" dirty="0">
                    <a:effectLst/>
                    <a:latin typeface="ui-monospace"/>
                  </a:rPr>
                  <a:t>C1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>
                    <a:effectLst/>
                    <a:latin typeface="ui-monospace"/>
                  </a:rPr>
                  <a:t>=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 err="1">
                    <a:solidFill>
                      <a:srgbClr val="1F2328"/>
                    </a:solidFill>
                    <a:effectLst/>
                    <a:latin typeface="ui-monospace"/>
                  </a:rPr>
                  <a:t>preprocessing.</a:t>
                </a:r>
                <a:r>
                  <a:rPr lang="en-US" b="0" i="0" dirty="0" err="1">
                    <a:effectLst/>
                    <a:latin typeface="ui-monospace"/>
                  </a:rPr>
                  <a:t>normalize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(</a:t>
                </a:r>
                <a:r>
                  <a:rPr lang="en-US" b="0" i="0" dirty="0">
                    <a:effectLst/>
                    <a:latin typeface="ui-monospace"/>
                  </a:rPr>
                  <a:t>G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, </a:t>
                </a:r>
                <a:r>
                  <a:rPr lang="en-US" b="0" i="0" dirty="0">
                    <a:effectLst/>
                    <a:latin typeface="ui-monospace"/>
                  </a:rPr>
                  <a:t>"l1"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)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  <a:blipFill>
                <a:blip r:embed="rId3"/>
                <a:stretch>
                  <a:fillRect l="-945" t="-2326" r="-82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A2929A-EC19-A51E-410F-AD2BFF838CD0}"/>
              </a:ext>
            </a:extLst>
          </p:cNvPr>
          <p:cNvSpPr txBox="1"/>
          <p:nvPr/>
        </p:nvSpPr>
        <p:spPr>
          <a:xfrm>
            <a:off x="5639681" y="297312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694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3473-0391-877F-999B-70BA29B9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Laplacians</a:t>
            </a:r>
            <a:br>
              <a:rPr lang="en-US" dirty="0"/>
            </a:br>
            <a:r>
              <a:rPr lang="en-US" sz="3600" dirty="0">
                <a:hlinkClick r:id="rId2"/>
              </a:rPr>
              <a:t>https://www.cs.mcgill.ca/~wlh/grl_book/files/GRL_Book.pdf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Unnormalized Laplacians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Laplacian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Adjacency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Degree matrix </a:t>
                </a:r>
              </a:p>
              <a:p>
                <a:pPr lvl="2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diagonal matrix, with degree (fanout) of each node along diagonal)</a:t>
                </a:r>
              </a:p>
              <a:p>
                <a:r>
                  <a:rPr lang="en-US" dirty="0"/>
                  <a:t>Normalized Laplacians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E979E-182A-466C-7C27-3B6CE30F32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Applications of Laplacians</a:t>
            </a:r>
          </a:p>
          <a:p>
            <a:pPr lvl="1"/>
            <a:r>
              <a:rPr lang="en-US" dirty="0"/>
              <a:t>There are connections with</a:t>
            </a:r>
          </a:p>
          <a:p>
            <a:pPr lvl="2"/>
            <a:r>
              <a:rPr lang="en-US" dirty="0"/>
              <a:t>Graph Cuts</a:t>
            </a:r>
          </a:p>
          <a:p>
            <a:pPr lvl="2"/>
            <a:r>
              <a:rPr lang="en-US" dirty="0"/>
              <a:t>Spectral Clustering</a:t>
            </a:r>
          </a:p>
          <a:p>
            <a:pPr lvl="2"/>
            <a:r>
              <a:rPr lang="en-US" dirty="0"/>
              <a:t>Random Walks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12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21172</TotalTime>
  <Words>6836</Words>
  <Application>Microsoft Macintosh PowerPoint</Application>
  <PresentationFormat>Widescreen</PresentationFormat>
  <Paragraphs>1299</Paragraphs>
  <Slides>106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20" baseType="lpstr">
      <vt:lpstr>-apple-system</vt:lpstr>
      <vt:lpstr>Arial</vt:lpstr>
      <vt:lpstr>Calibri</vt:lpstr>
      <vt:lpstr>Calibri Light</vt:lpstr>
      <vt:lpstr>Cambria Math</vt:lpstr>
      <vt:lpstr>Lato</vt:lpstr>
      <vt:lpstr>Menlo</vt:lpstr>
      <vt:lpstr>Noto Sans</vt:lpstr>
      <vt:lpstr>Times</vt:lpstr>
      <vt:lpstr>Times New Roman</vt:lpstr>
      <vt:lpstr>ui-monospace</vt:lpstr>
      <vt:lpstr>Wingdings</vt:lpstr>
      <vt:lpstr>Yantramanav</vt:lpstr>
      <vt:lpstr>Office Theme</vt:lpstr>
      <vt:lpstr>Natural Language Processing, Deep Nets, Linear Algebra and Information Retrieval</vt:lpstr>
      <vt:lpstr>GitHub https://github.com/kwchurch/JSALT_Better_Together </vt:lpstr>
      <vt:lpstr>Exercises (Lab for for this afternoon) https://github.com/kwchurch/JSALT_Better_Together/tree/main/doc/exercises </vt:lpstr>
      <vt:lpstr>Introduction</vt:lpstr>
      <vt:lpstr>Semantic Scholar: Significant Effort        (slide from Dan Weld)</vt:lpstr>
      <vt:lpstr>Semantic Scholar</vt:lpstr>
      <vt:lpstr>Document Similarities: Use Cases</vt:lpstr>
      <vt:lpstr>Better Together: Text (Titles, Abstracts, Body); Context (Citations)</vt:lpstr>
      <vt:lpstr>Query: ``DeepWalk: Online Learning of…’’</vt:lpstr>
      <vt:lpstr>Document Similarities: Use Cases</vt:lpstr>
      <vt:lpstr>Query: ``On the Dangers of Stochastic Parrots…’’</vt:lpstr>
      <vt:lpstr>Scale: Both a Blessing and a Curse</vt:lpstr>
      <vt:lpstr>Metcalfe’s Law (Network Effects)</vt:lpstr>
      <vt:lpstr>Turing Award/Winners</vt:lpstr>
      <vt:lpstr>Turing Awards: Metcalfe’s Law, Deep Nets, Linear Algebra </vt:lpstr>
      <vt:lpstr>Realities</vt:lpstr>
      <vt:lpstr>Global Scientific Output Doubles Every 9 Years</vt:lpstr>
      <vt:lpstr>Value: Author Contributions + Audience Appreciation (Literature is a conversation, like social media)</vt:lpstr>
      <vt:lpstr>Citing Sentences</vt:lpstr>
      <vt:lpstr>Why are some papers cited more than others?</vt:lpstr>
      <vt:lpstr>Word2Vec: Analogies</vt:lpstr>
      <vt:lpstr>Word2Vec: More Promising Early Results</vt:lpstr>
      <vt:lpstr>Levy &amp; Goldberg (NIPS-2014) Word2Vec ≈ PMI (Pointwise Mutual Info)</vt:lpstr>
      <vt:lpstr>Levy &amp; Goldberg (NIPS-2014) Word2Vec ≈ PMI (too simple to be right)</vt:lpstr>
      <vt:lpstr>PowerPoint Presentation</vt:lpstr>
      <vt:lpstr>PMI: Interdisciplinary Combination of Empirical Methods from 1950s: Psycholinguistics, Information Theory, etc.</vt:lpstr>
      <vt:lpstr>Paradigm Shifts</vt:lpstr>
      <vt:lpstr>Promising &gt;&gt; Convincing To err is human, to really foul things up requires a computer</vt:lpstr>
      <vt:lpstr>Evaluation: What you measure is what you get Word2vec: question-words &gt;&gt; SAT</vt:lpstr>
      <vt:lpstr>Grandparents and grandchildren have a natural alliance</vt:lpstr>
      <vt:lpstr>Farce in Three Acts https://www.earningmyturns.org/2017/06/a-computational-linguistic-farce-in.html </vt:lpstr>
      <vt:lpstr>When I was a graduate student (just before AI Winter in 1980s)</vt:lpstr>
      <vt:lpstr>Citing Sentences (repeated slide)</vt:lpstr>
      <vt:lpstr>Motivation for Revival of Empiricism in 1990s?</vt:lpstr>
      <vt:lpstr>Part A: Glass is half full (deep nets can do much) Part B: Glass is half empty (always more to do)</vt:lpstr>
      <vt:lpstr>Large Language Models (LLMs) Strengths (1950s/1990s); Weaknesses (1970s)</vt:lpstr>
      <vt:lpstr>Hallucinations</vt:lpstr>
      <vt:lpstr>Positive Opportunities for Machine Translation</vt:lpstr>
      <vt:lpstr>Mismatch Between Translators &amp; Engineers: Technical Terminology</vt:lpstr>
      <vt:lpstr>Hypo: Contribution = Primary + Secondary Literature</vt:lpstr>
      <vt:lpstr>Realities: Missing Values</vt:lpstr>
      <vt:lpstr>Suggestion for Missing Values</vt:lpstr>
      <vt:lpstr>Centroid Assumption</vt:lpstr>
      <vt:lpstr>Bad/Misleading Values: Redundancy  Robustness</vt:lpstr>
      <vt:lpstr>PowerPoint Presentation</vt:lpstr>
      <vt:lpstr>Random Walks</vt:lpstr>
      <vt:lpstr>Cos-Dist: Multiple Views of Similarity</vt:lpstr>
      <vt:lpstr>Realities: Missing Values</vt:lpstr>
      <vt:lpstr>Random Walks</vt:lpstr>
      <vt:lpstr>Summaries</vt:lpstr>
      <vt:lpstr>Citing Sentences (repeated slide for 2nd time)</vt:lpstr>
      <vt:lpstr>Why is paper x important to contemporary readers?</vt:lpstr>
      <vt:lpstr>Summarization Baselines</vt:lpstr>
      <vt:lpstr>PowerPoint Presentation</vt:lpstr>
      <vt:lpstr>tl;dr  ChatGPT</vt:lpstr>
      <vt:lpstr>Summarization: Compare &amp; Contrast</vt:lpstr>
      <vt:lpstr>https://github.com/kwchurch/JSALT_Better_Together </vt:lpstr>
      <vt:lpstr>Tutorial Material</vt:lpstr>
      <vt:lpstr>Standard 3-step recipe ACL-2022 Tutorial</vt:lpstr>
      <vt:lpstr>Standard 3-Step Recipe</vt:lpstr>
      <vt:lpstr>Inference: f(x) → y</vt:lpstr>
      <vt:lpstr>Input: I love you Output: Depends on Model: f</vt:lpstr>
      <vt:lpstr>Many of these models produce reasonable results</vt:lpstr>
      <vt:lpstr>Lots of Models on Hubs (for lots of tasks)</vt:lpstr>
      <vt:lpstr>Standard 3-Step Recipe</vt:lpstr>
      <vt:lpstr>Most users should not invest in pretraining because growth (&amp; costs) are out of control</vt:lpstr>
      <vt:lpstr>Standard 3-Step Recipe</vt:lpstr>
      <vt:lpstr> </vt:lpstr>
      <vt:lpstr>Tutorial Background</vt:lpstr>
      <vt:lpstr>GNN Alternative</vt:lpstr>
      <vt:lpstr>Why GNN?</vt:lpstr>
      <vt:lpstr>What is GNN?</vt:lpstr>
      <vt:lpstr>Challenge Scale Data Parallelism v.s. Gsplit Parallelism</vt:lpstr>
      <vt:lpstr>Gsplit is Faster</vt:lpstr>
      <vt:lpstr>Tutorial Background</vt:lpstr>
      <vt:lpstr>Approximate Nearest Neighbors in External Memory</vt:lpstr>
      <vt:lpstr>Opportunity for Publication</vt:lpstr>
      <vt:lpstr>Processing with Embeddings: Annoy / Faiss Approximate Nearest Neighbors (ANN)</vt:lpstr>
      <vt:lpstr>Notation</vt:lpstr>
      <vt:lpstr>Memory Mapping (mmap)</vt:lpstr>
      <vt:lpstr>Problems to be done in external memory (Avoid loading embedding into memory)</vt:lpstr>
      <vt:lpstr>Solutions</vt:lpstr>
      <vt:lpstr>Method for mapping vector, v, to 1 bit</vt:lpstr>
      <vt:lpstr>Claim: π brings similar docs near one another </vt:lpstr>
      <vt:lpstr>Docs near one another in π are more similar</vt:lpstr>
      <vt:lpstr>Another Opportunity for Publication: Find most big values in MM^T</vt:lpstr>
      <vt:lpstr>Pointers to Code based on ANN</vt:lpstr>
      <vt:lpstr>Pointers to C Code: $JSALTsrc/C/</vt:lpstr>
      <vt:lpstr>Tutorial Background</vt:lpstr>
      <vt:lpstr>Tutorial Background</vt:lpstr>
      <vt:lpstr>Bellcore’s Example: Bag of Words + SVD http://wordvec.colorado.edu/papers/Deerwester_1990.pdf </vt:lpstr>
      <vt:lpstr>Term by Document Matrix</vt:lpstr>
      <vt:lpstr>Dimension Reduction in R</vt:lpstr>
      <vt:lpstr>PowerPoint Presentation</vt:lpstr>
      <vt:lpstr>PowerPoint Presentation</vt:lpstr>
      <vt:lpstr>https://scikit-learn.org/stable/modules/generated/sklearn.cluster.KMeans.html </vt:lpstr>
      <vt:lpstr>Tutorial Background</vt:lpstr>
      <vt:lpstr>Random Walks</vt:lpstr>
      <vt:lpstr>Graph Laplacians https://www.cs.mcgill.ca/~wlh/grl_book/files/GRL_Book.pdf</vt:lpstr>
      <vt:lpstr>ProNE (Linear Algebra) https://github.com/VHRanger/nodevectors/blob/master/nodevectors/prone.py  </vt:lpstr>
      <vt:lpstr>ProNE (Linear Algebra) https://github.com/VHRanger/nodevectors/blob/master/nodevectors/prone.py  </vt:lpstr>
      <vt:lpstr>Paper</vt:lpstr>
      <vt:lpstr>Asks</vt:lpstr>
      <vt:lpstr>Laplacians and Spectral Clustering https://www.cs.mcgill.ca/~wlh/grl_book/files/GRL_Book.pdf </vt:lpstr>
      <vt:lpstr>Topics to Cover</vt:lpstr>
      <vt:lpstr>Exercises (Lab for for this afternoon) https://github.com/kwchurch/JSALT_Better_Together/tree/main/doc/exercises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92</cp:revision>
  <dcterms:created xsi:type="dcterms:W3CDTF">2023-06-05T19:42:53Z</dcterms:created>
  <dcterms:modified xsi:type="dcterms:W3CDTF">2023-06-20T14:04:05Z</dcterms:modified>
</cp:coreProperties>
</file>